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311" r:id="rId5"/>
    <p:sldId id="260" r:id="rId6"/>
    <p:sldId id="266" r:id="rId7"/>
    <p:sldId id="346" r:id="rId8"/>
    <p:sldId id="313" r:id="rId9"/>
    <p:sldId id="344" r:id="rId10"/>
    <p:sldId id="345" r:id="rId11"/>
    <p:sldId id="264" r:id="rId12"/>
    <p:sldId id="314" r:id="rId13"/>
    <p:sldId id="312" r:id="rId14"/>
    <p:sldId id="267" r:id="rId15"/>
    <p:sldId id="268" r:id="rId16"/>
    <p:sldId id="269" r:id="rId17"/>
    <p:sldId id="270" r:id="rId18"/>
    <p:sldId id="274" r:id="rId19"/>
    <p:sldId id="358" r:id="rId20"/>
    <p:sldId id="343" r:id="rId21"/>
    <p:sldId id="342" r:id="rId22"/>
    <p:sldId id="347" r:id="rId23"/>
    <p:sldId id="315" r:id="rId24"/>
    <p:sldId id="316" r:id="rId25"/>
    <p:sldId id="317" r:id="rId26"/>
    <p:sldId id="318" r:id="rId27"/>
    <p:sldId id="319" r:id="rId28"/>
    <p:sldId id="278" r:id="rId29"/>
    <p:sldId id="320" r:id="rId30"/>
    <p:sldId id="321" r:id="rId31"/>
    <p:sldId id="322" r:id="rId32"/>
    <p:sldId id="323" r:id="rId33"/>
    <p:sldId id="324" r:id="rId34"/>
    <p:sldId id="355" r:id="rId35"/>
    <p:sldId id="356" r:id="rId36"/>
    <p:sldId id="357" r:id="rId37"/>
    <p:sldId id="352" r:id="rId38"/>
    <p:sldId id="354" r:id="rId39"/>
    <p:sldId id="353" r:id="rId40"/>
    <p:sldId id="325" r:id="rId41"/>
    <p:sldId id="282" r:id="rId42"/>
    <p:sldId id="328" r:id="rId43"/>
    <p:sldId id="350" r:id="rId44"/>
    <p:sldId id="329" r:id="rId45"/>
    <p:sldId id="330" r:id="rId46"/>
    <p:sldId id="331" r:id="rId47"/>
    <p:sldId id="326" r:id="rId48"/>
    <p:sldId id="351" r:id="rId49"/>
    <p:sldId id="327" r:id="rId50"/>
    <p:sldId id="271" r:id="rId51"/>
    <p:sldId id="273" r:id="rId52"/>
    <p:sldId id="272" r:id="rId53"/>
    <p:sldId id="286" r:id="rId54"/>
    <p:sldId id="287" r:id="rId55"/>
    <p:sldId id="332" r:id="rId56"/>
    <p:sldId id="333" r:id="rId57"/>
    <p:sldId id="290" r:id="rId58"/>
    <p:sldId id="334" r:id="rId59"/>
    <p:sldId id="335" r:id="rId60"/>
    <p:sldId id="293" r:id="rId61"/>
    <p:sldId id="348" r:id="rId62"/>
    <p:sldId id="336" r:id="rId63"/>
    <p:sldId id="337" r:id="rId64"/>
    <p:sldId id="339" r:id="rId65"/>
    <p:sldId id="310" r:id="rId66"/>
    <p:sldId id="300" r:id="rId67"/>
    <p:sldId id="301" r:id="rId68"/>
    <p:sldId id="302" r:id="rId69"/>
    <p:sldId id="303" r:id="rId70"/>
    <p:sldId id="304" r:id="rId71"/>
    <p:sldId id="305" r:id="rId72"/>
    <p:sldId id="306" r:id="rId73"/>
    <p:sldId id="307" r:id="rId74"/>
    <p:sldId id="308" r:id="rId75"/>
    <p:sldId id="309" r:id="rId76"/>
    <p:sldId id="298" r:id="rId77"/>
    <p:sldId id="299" r:id="rId7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94" d="100"/>
          <a:sy n="94" d="100"/>
        </p:scale>
        <p:origin x="57" y="6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zh-CN" altLang="en-US"/>
              <a:t>单击此处编辑母版标题样式</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472C466-E268-4740-B760-68B974686123}" type="datetimeFigureOut">
              <a:rPr lang="zh-CN" altLang="en-US" smtClean="0"/>
              <a:t>2023/10/18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2B99AEA-FF84-41E8-8A97-E41D9AC2F7E1}" type="slidenum">
              <a:rPr lang="zh-CN" altLang="en-US" smtClean="0"/>
              <a:t>‹#›</a:t>
            </a:fld>
            <a:endParaRPr lang="zh-CN" altLang="en-US"/>
          </a:p>
        </p:txBody>
      </p:sp>
    </p:spTree>
    <p:extLst>
      <p:ext uri="{BB962C8B-B14F-4D97-AF65-F5344CB8AC3E}">
        <p14:creationId xmlns:p14="http://schemas.microsoft.com/office/powerpoint/2010/main" val="3246192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472C466-E268-4740-B760-68B974686123}" type="datetimeFigureOut">
              <a:rPr lang="zh-CN" altLang="en-US" smtClean="0"/>
              <a:t>2023/10/18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2B99AEA-FF84-41E8-8A97-E41D9AC2F7E1}" type="slidenum">
              <a:rPr lang="zh-CN" altLang="en-US" smtClean="0"/>
              <a:t>‹#›</a:t>
            </a:fld>
            <a:endParaRPr lang="zh-CN" altLang="en-US"/>
          </a:p>
        </p:txBody>
      </p:sp>
    </p:spTree>
    <p:extLst>
      <p:ext uri="{BB962C8B-B14F-4D97-AF65-F5344CB8AC3E}">
        <p14:creationId xmlns:p14="http://schemas.microsoft.com/office/powerpoint/2010/main" val="1841459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472C466-E268-4740-B760-68B974686123}" type="datetimeFigureOut">
              <a:rPr lang="zh-CN" altLang="en-US" smtClean="0"/>
              <a:t>2023/10/18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2B99AEA-FF84-41E8-8A97-E41D9AC2F7E1}" type="slidenum">
              <a:rPr lang="zh-CN" altLang="en-US" smtClean="0"/>
              <a:t>‹#›</a:t>
            </a:fld>
            <a:endParaRPr lang="zh-CN" altLang="en-US"/>
          </a:p>
        </p:txBody>
      </p:sp>
    </p:spTree>
    <p:extLst>
      <p:ext uri="{BB962C8B-B14F-4D97-AF65-F5344CB8AC3E}">
        <p14:creationId xmlns:p14="http://schemas.microsoft.com/office/powerpoint/2010/main" val="15936781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zh-CN" altLang="en-US"/>
              <a:t>单击此处编辑母版标题样式</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472C466-E268-4740-B760-68B974686123}" type="datetimeFigureOut">
              <a:rPr lang="zh-CN" altLang="en-US" smtClean="0"/>
              <a:t>2023/10/18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2B99AEA-FF84-41E8-8A97-E41D9AC2F7E1}" type="slidenum">
              <a:rPr lang="zh-CN" altLang="en-US" smtClean="0"/>
              <a:t>‹#›</a:t>
            </a:fld>
            <a:endParaRPr lang="zh-CN" alt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519294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472C466-E268-4740-B760-68B974686123}" type="datetimeFigureOut">
              <a:rPr lang="zh-CN" altLang="en-US" smtClean="0"/>
              <a:t>2023/10/18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2B99AEA-FF84-41E8-8A97-E41D9AC2F7E1}" type="slidenum">
              <a:rPr lang="zh-CN" altLang="en-US" smtClean="0"/>
              <a:t>‹#›</a:t>
            </a:fld>
            <a:endParaRPr lang="zh-CN" altLang="en-US"/>
          </a:p>
        </p:txBody>
      </p:sp>
    </p:spTree>
    <p:extLst>
      <p:ext uri="{BB962C8B-B14F-4D97-AF65-F5344CB8AC3E}">
        <p14:creationId xmlns:p14="http://schemas.microsoft.com/office/powerpoint/2010/main" val="31754138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zh-CN" altLang="en-US"/>
              <a:t>单击此处编辑母版标题样式</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7472C466-E268-4740-B760-68B974686123}" type="datetimeFigureOut">
              <a:rPr lang="zh-CN" altLang="en-US" smtClean="0"/>
              <a:t>2023/10/18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2B99AEA-FF84-41E8-8A97-E41D9AC2F7E1}" type="slidenum">
              <a:rPr lang="zh-CN" altLang="en-US" smtClean="0"/>
              <a:t>‹#›</a:t>
            </a:fld>
            <a:endParaRPr lang="zh-CN" altLang="en-US"/>
          </a:p>
        </p:txBody>
      </p:sp>
    </p:spTree>
    <p:extLst>
      <p:ext uri="{BB962C8B-B14F-4D97-AF65-F5344CB8AC3E}">
        <p14:creationId xmlns:p14="http://schemas.microsoft.com/office/powerpoint/2010/main" val="297081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zh-CN" altLang="en-US"/>
              <a:t>单击此处编辑母版标题样式</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7472C466-E268-4740-B760-68B974686123}" type="datetimeFigureOut">
              <a:rPr lang="zh-CN" altLang="en-US" smtClean="0"/>
              <a:t>2023/10/18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2B99AEA-FF84-41E8-8A97-E41D9AC2F7E1}" type="slidenum">
              <a:rPr lang="zh-CN" altLang="en-US" smtClean="0"/>
              <a:t>‹#›</a:t>
            </a:fld>
            <a:endParaRPr lang="zh-CN" altLang="en-US"/>
          </a:p>
        </p:txBody>
      </p:sp>
    </p:spTree>
    <p:extLst>
      <p:ext uri="{BB962C8B-B14F-4D97-AF65-F5344CB8AC3E}">
        <p14:creationId xmlns:p14="http://schemas.microsoft.com/office/powerpoint/2010/main" val="23549827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472C466-E268-4740-B760-68B974686123}" type="datetimeFigureOut">
              <a:rPr lang="zh-CN" altLang="en-US" smtClean="0"/>
              <a:t>2023/10/18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2B99AEA-FF84-41E8-8A97-E41D9AC2F7E1}" type="slidenum">
              <a:rPr lang="zh-CN" altLang="en-US" smtClean="0"/>
              <a:t>‹#›</a:t>
            </a:fld>
            <a:endParaRPr lang="zh-CN" altLang="en-US"/>
          </a:p>
        </p:txBody>
      </p:sp>
    </p:spTree>
    <p:extLst>
      <p:ext uri="{BB962C8B-B14F-4D97-AF65-F5344CB8AC3E}">
        <p14:creationId xmlns:p14="http://schemas.microsoft.com/office/powerpoint/2010/main" val="33417895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zh-CN" altLang="en-US"/>
              <a:t>单击此处编辑母版标题样式</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472C466-E268-4740-B760-68B974686123}" type="datetimeFigureOut">
              <a:rPr lang="zh-CN" altLang="en-US" smtClean="0"/>
              <a:t>2023/10/18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2B99AEA-FF84-41E8-8A97-E41D9AC2F7E1}" type="slidenum">
              <a:rPr lang="zh-CN" altLang="en-US" smtClean="0"/>
              <a:t>‹#›</a:t>
            </a:fld>
            <a:endParaRPr lang="zh-CN" altLang="en-US"/>
          </a:p>
        </p:txBody>
      </p:sp>
    </p:spTree>
    <p:extLst>
      <p:ext uri="{BB962C8B-B14F-4D97-AF65-F5344CB8AC3E}">
        <p14:creationId xmlns:p14="http://schemas.microsoft.com/office/powerpoint/2010/main" val="4033474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472C466-E268-4740-B760-68B974686123}" type="datetimeFigureOut">
              <a:rPr lang="zh-CN" altLang="en-US" smtClean="0"/>
              <a:t>2023/10/18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2B99AEA-FF84-41E8-8A97-E41D9AC2F7E1}" type="slidenum">
              <a:rPr lang="zh-CN" altLang="en-US" smtClean="0"/>
              <a:t>‹#›</a:t>
            </a:fld>
            <a:endParaRPr lang="zh-CN" altLang="en-US"/>
          </a:p>
        </p:txBody>
      </p:sp>
    </p:spTree>
    <p:extLst>
      <p:ext uri="{BB962C8B-B14F-4D97-AF65-F5344CB8AC3E}">
        <p14:creationId xmlns:p14="http://schemas.microsoft.com/office/powerpoint/2010/main" val="721178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zh-CN" altLang="en-US"/>
              <a:t>单击此处编辑母版标题样式</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472C466-E268-4740-B760-68B974686123}" type="datetimeFigureOut">
              <a:rPr lang="zh-CN" altLang="en-US" smtClean="0"/>
              <a:t>2023/10/18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2B99AEA-FF84-41E8-8A97-E41D9AC2F7E1}" type="slidenum">
              <a:rPr lang="zh-CN" altLang="en-US" smtClean="0"/>
              <a:t>‹#›</a:t>
            </a:fld>
            <a:endParaRPr lang="zh-CN" altLang="en-US"/>
          </a:p>
        </p:txBody>
      </p:sp>
    </p:spTree>
    <p:extLst>
      <p:ext uri="{BB962C8B-B14F-4D97-AF65-F5344CB8AC3E}">
        <p14:creationId xmlns:p14="http://schemas.microsoft.com/office/powerpoint/2010/main" val="2930932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zh-CN" altLang="en-US"/>
              <a:t>单击此处编辑母版标题样式</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7472C466-E268-4740-B760-68B974686123}" type="datetimeFigureOut">
              <a:rPr lang="zh-CN" altLang="en-US" smtClean="0"/>
              <a:t>2023/10/18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2B99AEA-FF84-41E8-8A97-E41D9AC2F7E1}" type="slidenum">
              <a:rPr lang="zh-CN" altLang="en-US" smtClean="0"/>
              <a:t>‹#›</a:t>
            </a:fld>
            <a:endParaRPr lang="zh-CN" altLang="en-US"/>
          </a:p>
        </p:txBody>
      </p:sp>
    </p:spTree>
    <p:extLst>
      <p:ext uri="{BB962C8B-B14F-4D97-AF65-F5344CB8AC3E}">
        <p14:creationId xmlns:p14="http://schemas.microsoft.com/office/powerpoint/2010/main" val="2384035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2" name="Content Placeholder 3"/>
          <p:cNvSpPr>
            <a:spLocks noGrp="1"/>
          </p:cNvSpPr>
          <p:nvPr>
            <p:ph sz="quarter" idx="13"/>
          </p:nvPr>
        </p:nvSpPr>
        <p:spPr>
          <a:xfrm>
            <a:off x="913774" y="3051012"/>
            <a:ext cx="5106027" cy="27401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3" name="Content Placeholder 5"/>
          <p:cNvSpPr>
            <a:spLocks noGrp="1"/>
          </p:cNvSpPr>
          <p:nvPr>
            <p:ph sz="quarter" idx="14"/>
          </p:nvPr>
        </p:nvSpPr>
        <p:spPr>
          <a:xfrm>
            <a:off x="6172200" y="3051012"/>
            <a:ext cx="5105401" cy="27401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7472C466-E268-4740-B760-68B974686123}" type="datetimeFigureOut">
              <a:rPr lang="zh-CN" altLang="en-US" smtClean="0"/>
              <a:t>2023/10/18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2B99AEA-FF84-41E8-8A97-E41D9AC2F7E1}" type="slidenum">
              <a:rPr lang="zh-CN" altLang="en-US" smtClean="0"/>
              <a:t>‹#›</a:t>
            </a:fld>
            <a:endParaRPr lang="zh-CN" altLang="en-US"/>
          </a:p>
        </p:txBody>
      </p:sp>
    </p:spTree>
    <p:extLst>
      <p:ext uri="{BB962C8B-B14F-4D97-AF65-F5344CB8AC3E}">
        <p14:creationId xmlns:p14="http://schemas.microsoft.com/office/powerpoint/2010/main" val="2917563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472C466-E268-4740-B760-68B974686123}" type="datetimeFigureOut">
              <a:rPr lang="zh-CN" altLang="en-US" smtClean="0"/>
              <a:t>2023/10/18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2B99AEA-FF84-41E8-8A97-E41D9AC2F7E1}" type="slidenum">
              <a:rPr lang="zh-CN" altLang="en-US" smtClean="0"/>
              <a:t>‹#›</a:t>
            </a:fld>
            <a:endParaRPr lang="zh-CN" altLang="en-US"/>
          </a:p>
        </p:txBody>
      </p:sp>
    </p:spTree>
    <p:extLst>
      <p:ext uri="{BB962C8B-B14F-4D97-AF65-F5344CB8AC3E}">
        <p14:creationId xmlns:p14="http://schemas.microsoft.com/office/powerpoint/2010/main" val="3948311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7472C466-E268-4740-B760-68B974686123}" type="datetimeFigureOut">
              <a:rPr lang="zh-CN" altLang="en-US" smtClean="0"/>
              <a:t>2023/10/18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C2B99AEA-FF84-41E8-8A97-E41D9AC2F7E1}" type="slidenum">
              <a:rPr lang="zh-CN" altLang="en-US" smtClean="0"/>
              <a:t>‹#›</a:t>
            </a:fld>
            <a:endParaRPr lang="zh-CN" altLang="en-US"/>
          </a:p>
        </p:txBody>
      </p:sp>
    </p:spTree>
    <p:extLst>
      <p:ext uri="{BB962C8B-B14F-4D97-AF65-F5344CB8AC3E}">
        <p14:creationId xmlns:p14="http://schemas.microsoft.com/office/powerpoint/2010/main" val="2801346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zh-CN" altLang="en-US"/>
              <a:t>单击此处编辑母版标题样式</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472C466-E268-4740-B760-68B974686123}" type="datetimeFigureOut">
              <a:rPr lang="zh-CN" altLang="en-US" smtClean="0"/>
              <a:t>2023/10/18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2B99AEA-FF84-41E8-8A97-E41D9AC2F7E1}" type="slidenum">
              <a:rPr lang="zh-CN" altLang="en-US" smtClean="0"/>
              <a:t>‹#›</a:t>
            </a:fld>
            <a:endParaRPr lang="zh-CN" altLang="en-US"/>
          </a:p>
        </p:txBody>
      </p:sp>
    </p:spTree>
    <p:extLst>
      <p:ext uri="{BB962C8B-B14F-4D97-AF65-F5344CB8AC3E}">
        <p14:creationId xmlns:p14="http://schemas.microsoft.com/office/powerpoint/2010/main" val="2375357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472C466-E268-4740-B760-68B974686123}" type="datetimeFigureOut">
              <a:rPr lang="zh-CN" altLang="en-US" smtClean="0"/>
              <a:t>2023/10/18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2B99AEA-FF84-41E8-8A97-E41D9AC2F7E1}" type="slidenum">
              <a:rPr lang="zh-CN" altLang="en-US" smtClean="0"/>
              <a:t>‹#›</a:t>
            </a:fld>
            <a:endParaRPr lang="zh-CN" altLang="en-US"/>
          </a:p>
        </p:txBody>
      </p:sp>
    </p:spTree>
    <p:extLst>
      <p:ext uri="{BB962C8B-B14F-4D97-AF65-F5344CB8AC3E}">
        <p14:creationId xmlns:p14="http://schemas.microsoft.com/office/powerpoint/2010/main" val="1419838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7472C466-E268-4740-B760-68B974686123}" type="datetimeFigureOut">
              <a:rPr lang="zh-CN" altLang="en-US" smtClean="0"/>
              <a:t>2023/10/18</a:t>
            </a:fld>
            <a:endParaRPr lang="zh-CN" alt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zh-CN" alt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C2B99AEA-FF84-41E8-8A97-E41D9AC2F7E1}" type="slidenum">
              <a:rPr lang="zh-CN" altLang="en-US" smtClean="0"/>
              <a:t>‹#›</a:t>
            </a:fld>
            <a:endParaRPr lang="zh-CN" altLang="en-US"/>
          </a:p>
        </p:txBody>
      </p:sp>
    </p:spTree>
    <p:extLst>
      <p:ext uri="{BB962C8B-B14F-4D97-AF65-F5344CB8AC3E}">
        <p14:creationId xmlns:p14="http://schemas.microsoft.com/office/powerpoint/2010/main" val="32402181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JustinHsu1019/GDSC-Database-Tutorial"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hyperlink" Target="mailto:%20justin.hsu.1019@gmail.com" TargetMode="External"/><Relationship Id="rId2" Type="http://schemas.openxmlformats.org/officeDocument/2006/relationships/hyperlink" Target="https://www.instagram.com/justin.hsu.99/"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AF099E-F0F3-2A02-4146-B0B97FC876E4}"/>
              </a:ext>
            </a:extLst>
          </p:cNvPr>
          <p:cNvSpPr>
            <a:spLocks noGrp="1"/>
          </p:cNvSpPr>
          <p:nvPr>
            <p:ph type="ctrTitle"/>
          </p:nvPr>
        </p:nvSpPr>
        <p:spPr/>
        <p:txBody>
          <a:bodyPr>
            <a:normAutofit/>
          </a:bodyPr>
          <a:lstStyle/>
          <a:p>
            <a:r>
              <a:rPr lang="zh-TW" altLang="en-US" sz="8800" spc="-10" dirty="0">
                <a:latin typeface="楷体" panose="02010609060101010101" pitchFamily="49" charset="-122"/>
                <a:ea typeface="楷体" panose="02010609060101010101" pitchFamily="49" charset="-122"/>
              </a:rPr>
              <a:t>資料庫</a:t>
            </a:r>
            <a:endParaRPr lang="zh-CN" altLang="en-US" sz="8800" dirty="0">
              <a:latin typeface="楷体" panose="02010609060101010101" pitchFamily="49" charset="-122"/>
              <a:ea typeface="楷体" panose="02010609060101010101" pitchFamily="49" charset="-122"/>
            </a:endParaRPr>
          </a:p>
        </p:txBody>
      </p:sp>
      <p:sp>
        <p:nvSpPr>
          <p:cNvPr id="3" name="副标题 2">
            <a:extLst>
              <a:ext uri="{FF2B5EF4-FFF2-40B4-BE49-F238E27FC236}">
                <a16:creationId xmlns:a16="http://schemas.microsoft.com/office/drawing/2014/main" id="{A499A143-3015-6F50-6B52-3AEA08D69E62}"/>
              </a:ext>
            </a:extLst>
          </p:cNvPr>
          <p:cNvSpPr>
            <a:spLocks noGrp="1"/>
          </p:cNvSpPr>
          <p:nvPr>
            <p:ph type="subTitle" idx="1"/>
          </p:nvPr>
        </p:nvSpPr>
        <p:spPr/>
        <p:txBody>
          <a:bodyPr>
            <a:normAutofit/>
          </a:bodyPr>
          <a:lstStyle/>
          <a:p>
            <a:r>
              <a:rPr lang="zh-TW" altLang="en-US" sz="4800" spc="-20" dirty="0">
                <a:solidFill>
                  <a:schemeClr val="tx1"/>
                </a:solidFill>
                <a:latin typeface="楷体" panose="02010609060101010101" pitchFamily="49" charset="-122"/>
                <a:ea typeface="楷体" panose="02010609060101010101" pitchFamily="49" charset="-122"/>
                <a:cs typeface="MS PGothic"/>
              </a:rPr>
              <a:t>許新翎</a:t>
            </a:r>
            <a:endParaRPr lang="zh-TW" altLang="en-US" sz="4800" dirty="0">
              <a:solidFill>
                <a:schemeClr val="tx1"/>
              </a:solidFill>
              <a:latin typeface="楷体" panose="02010609060101010101" pitchFamily="49" charset="-122"/>
              <a:ea typeface="楷体" panose="02010609060101010101" pitchFamily="49" charset="-122"/>
              <a:cs typeface="MS PGothic"/>
            </a:endParaRPr>
          </a:p>
        </p:txBody>
      </p:sp>
    </p:spTree>
    <p:extLst>
      <p:ext uri="{BB962C8B-B14F-4D97-AF65-F5344CB8AC3E}">
        <p14:creationId xmlns:p14="http://schemas.microsoft.com/office/powerpoint/2010/main" val="1011558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E31E4C-A8EE-558F-5F01-D70897400045}"/>
              </a:ext>
            </a:extLst>
          </p:cNvPr>
          <p:cNvSpPr>
            <a:spLocks noGrp="1"/>
          </p:cNvSpPr>
          <p:nvPr>
            <p:ph type="title"/>
          </p:nvPr>
        </p:nvSpPr>
        <p:spPr>
          <a:xfrm>
            <a:off x="913773" y="135917"/>
            <a:ext cx="10364451" cy="1596177"/>
          </a:xfrm>
        </p:spPr>
        <p:txBody>
          <a:bodyPr>
            <a:normAutofit/>
          </a:bodyPr>
          <a:lstStyle/>
          <a:p>
            <a:r>
              <a:rPr lang="zh-TW" altLang="en-US" sz="4800" dirty="0">
                <a:latin typeface="楷体" panose="02010609060101010101" pitchFamily="49" charset="-122"/>
                <a:ea typeface="楷体" panose="02010609060101010101" pitchFamily="49" charset="-122"/>
              </a:rPr>
              <a:t>資料庫的歷史背景</a:t>
            </a:r>
          </a:p>
        </p:txBody>
      </p:sp>
      <p:sp>
        <p:nvSpPr>
          <p:cNvPr id="3" name="内容占位符 2">
            <a:extLst>
              <a:ext uri="{FF2B5EF4-FFF2-40B4-BE49-F238E27FC236}">
                <a16:creationId xmlns:a16="http://schemas.microsoft.com/office/drawing/2014/main" id="{DBD95B9B-E694-367F-821A-1591E3BD7F52}"/>
              </a:ext>
            </a:extLst>
          </p:cNvPr>
          <p:cNvSpPr>
            <a:spLocks noGrp="1"/>
          </p:cNvSpPr>
          <p:nvPr>
            <p:ph sz="quarter" idx="13"/>
          </p:nvPr>
        </p:nvSpPr>
        <p:spPr>
          <a:xfrm>
            <a:off x="1172229" y="1310454"/>
            <a:ext cx="10363826" cy="721360"/>
          </a:xfrm>
        </p:spPr>
        <p:txBody>
          <a:bodyPr>
            <a:normAutofit/>
          </a:bodyPr>
          <a:lstStyle/>
          <a:p>
            <a:r>
              <a:rPr lang="zh-TW" altLang="en-US" sz="2400" dirty="0">
                <a:latin typeface="楷体" panose="02010609060101010101" pitchFamily="49" charset="-122"/>
                <a:ea typeface="楷体" panose="02010609060101010101" pitchFamily="49" charset="-122"/>
              </a:rPr>
              <a:t>資料庫管理系統</a:t>
            </a:r>
            <a:endParaRPr lang="zh-CN" altLang="en-US" dirty="0"/>
          </a:p>
        </p:txBody>
      </p:sp>
      <p:sp>
        <p:nvSpPr>
          <p:cNvPr id="5" name="内容占位符 2">
            <a:extLst>
              <a:ext uri="{FF2B5EF4-FFF2-40B4-BE49-F238E27FC236}">
                <a16:creationId xmlns:a16="http://schemas.microsoft.com/office/drawing/2014/main" id="{67964B47-4622-1AB5-6A01-23A362ED4D28}"/>
              </a:ext>
            </a:extLst>
          </p:cNvPr>
          <p:cNvSpPr txBox="1">
            <a:spLocks/>
          </p:cNvSpPr>
          <p:nvPr/>
        </p:nvSpPr>
        <p:spPr>
          <a:xfrm>
            <a:off x="2402546" y="2545951"/>
            <a:ext cx="7994632" cy="72136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US" altLang="zh-TW" sz="2800" spc="-10" dirty="0">
                <a:latin typeface="Consolas"/>
              </a:rPr>
              <a:t>1. </a:t>
            </a:r>
            <a:r>
              <a:rPr lang="zh-TW" altLang="en-US" sz="2800" spc="-10" dirty="0">
                <a:latin typeface="Consolas"/>
              </a:rPr>
              <a:t>數據結構化，共享性好，冗餘度低</a:t>
            </a:r>
          </a:p>
          <a:p>
            <a:r>
              <a:rPr lang="en-US" altLang="zh-TW" sz="2800" spc="-10" dirty="0">
                <a:latin typeface="Consolas"/>
              </a:rPr>
              <a:t>2. </a:t>
            </a:r>
            <a:r>
              <a:rPr lang="zh-TW" altLang="en-US" sz="2800" spc="-10" dirty="0">
                <a:latin typeface="Consolas"/>
              </a:rPr>
              <a:t>數據獨立性高，由</a:t>
            </a:r>
            <a:r>
              <a:rPr lang="en-US" altLang="zh-TW" sz="2800" spc="-10" dirty="0">
                <a:latin typeface="Consolas"/>
              </a:rPr>
              <a:t>DBMS</a:t>
            </a:r>
            <a:r>
              <a:rPr lang="zh-TW" altLang="en-US" sz="2800" spc="-10" dirty="0">
                <a:latin typeface="Consolas"/>
              </a:rPr>
              <a:t>統一管理</a:t>
            </a:r>
          </a:p>
          <a:p>
            <a:r>
              <a:rPr lang="en-US" altLang="zh-TW" sz="2800" spc="-10" dirty="0">
                <a:latin typeface="Consolas"/>
              </a:rPr>
              <a:t>3. </a:t>
            </a:r>
            <a:r>
              <a:rPr lang="zh-TW" altLang="en-US" sz="2800" spc="-10" dirty="0">
                <a:latin typeface="Consolas"/>
              </a:rPr>
              <a:t>應用程式和數據具有高度的獨立性</a:t>
            </a:r>
          </a:p>
        </p:txBody>
      </p:sp>
    </p:spTree>
    <p:extLst>
      <p:ext uri="{BB962C8B-B14F-4D97-AF65-F5344CB8AC3E}">
        <p14:creationId xmlns:p14="http://schemas.microsoft.com/office/powerpoint/2010/main" val="1684124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AF099E-F0F3-2A02-4146-B0B97FC876E4}"/>
              </a:ext>
            </a:extLst>
          </p:cNvPr>
          <p:cNvSpPr>
            <a:spLocks noGrp="1"/>
          </p:cNvSpPr>
          <p:nvPr>
            <p:ph type="ctrTitle"/>
          </p:nvPr>
        </p:nvSpPr>
        <p:spPr>
          <a:xfrm>
            <a:off x="1370806" y="1249985"/>
            <a:ext cx="9450388" cy="2509213"/>
          </a:xfrm>
        </p:spPr>
        <p:txBody>
          <a:bodyPr>
            <a:normAutofit/>
          </a:bodyPr>
          <a:lstStyle/>
          <a:p>
            <a:r>
              <a:rPr lang="zh-TW" altLang="en-US" sz="7200" spc="-10" dirty="0">
                <a:latin typeface="楷体" panose="02010609060101010101" pitchFamily="49" charset="-122"/>
                <a:ea typeface="楷体" panose="02010609060101010101" pitchFamily="49" charset="-122"/>
              </a:rPr>
              <a:t>什麼是資料庫管理系統？</a:t>
            </a:r>
            <a:endParaRPr lang="zh-CN" altLang="en-US" sz="72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734648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E31E4C-A8EE-558F-5F01-D70897400045}"/>
              </a:ext>
            </a:extLst>
          </p:cNvPr>
          <p:cNvSpPr>
            <a:spLocks noGrp="1"/>
          </p:cNvSpPr>
          <p:nvPr>
            <p:ph type="title"/>
          </p:nvPr>
        </p:nvSpPr>
        <p:spPr>
          <a:xfrm>
            <a:off x="913773" y="135917"/>
            <a:ext cx="10364451" cy="1596177"/>
          </a:xfrm>
        </p:spPr>
        <p:txBody>
          <a:bodyPr>
            <a:normAutofit/>
          </a:bodyPr>
          <a:lstStyle/>
          <a:p>
            <a:r>
              <a:rPr lang="zh-TW" altLang="en-US" sz="4800" dirty="0">
                <a:latin typeface="楷体" panose="02010609060101010101" pitchFamily="49" charset="-122"/>
                <a:ea typeface="楷体" panose="02010609060101010101" pitchFamily="49" charset="-122"/>
              </a:rPr>
              <a:t>資料庫管理系統 </a:t>
            </a:r>
            <a:r>
              <a:rPr lang="en-US" altLang="zh-TW" sz="4800" dirty="0">
                <a:latin typeface="楷体" panose="02010609060101010101" pitchFamily="49" charset="-122"/>
                <a:ea typeface="楷体" panose="02010609060101010101" pitchFamily="49" charset="-122"/>
              </a:rPr>
              <a:t>(DBMS)</a:t>
            </a:r>
            <a:endParaRPr lang="zh-TW" altLang="en-US" sz="4800" dirty="0">
              <a:latin typeface="楷体" panose="02010609060101010101" pitchFamily="49" charset="-122"/>
              <a:ea typeface="楷体" panose="02010609060101010101" pitchFamily="49" charset="-122"/>
            </a:endParaRPr>
          </a:p>
        </p:txBody>
      </p:sp>
      <p:sp>
        <p:nvSpPr>
          <p:cNvPr id="3" name="内容占位符 2">
            <a:extLst>
              <a:ext uri="{FF2B5EF4-FFF2-40B4-BE49-F238E27FC236}">
                <a16:creationId xmlns:a16="http://schemas.microsoft.com/office/drawing/2014/main" id="{DBD95B9B-E694-367F-821A-1591E3BD7F52}"/>
              </a:ext>
            </a:extLst>
          </p:cNvPr>
          <p:cNvSpPr>
            <a:spLocks noGrp="1"/>
          </p:cNvSpPr>
          <p:nvPr>
            <p:ph sz="quarter" idx="13"/>
          </p:nvPr>
        </p:nvSpPr>
        <p:spPr>
          <a:xfrm>
            <a:off x="1172229" y="1310454"/>
            <a:ext cx="10363826" cy="721360"/>
          </a:xfrm>
        </p:spPr>
        <p:txBody>
          <a:bodyPr>
            <a:normAutofit/>
          </a:bodyPr>
          <a:lstStyle/>
          <a:p>
            <a:r>
              <a:rPr lang="zh-TW" altLang="en-US" sz="2400" dirty="0">
                <a:latin typeface="楷体" panose="02010609060101010101" pitchFamily="49" charset="-122"/>
                <a:ea typeface="楷体" panose="02010609060101010101" pitchFamily="49" charset="-122"/>
              </a:rPr>
              <a:t>資料庫管理系統 </a:t>
            </a:r>
            <a:r>
              <a:rPr lang="en-US" altLang="zh-TW" sz="2400" dirty="0">
                <a:latin typeface="楷体" panose="02010609060101010101" pitchFamily="49" charset="-122"/>
                <a:ea typeface="楷体" panose="02010609060101010101" pitchFamily="49" charset="-122"/>
              </a:rPr>
              <a:t>(DBMS) </a:t>
            </a:r>
            <a:r>
              <a:rPr lang="zh-TW" altLang="en-US" sz="2400" dirty="0">
                <a:latin typeface="楷体" panose="02010609060101010101" pitchFamily="49" charset="-122"/>
                <a:ea typeface="楷体" panose="02010609060101010101" pitchFamily="49" charset="-122"/>
              </a:rPr>
              <a:t>的角色和功能</a:t>
            </a:r>
          </a:p>
        </p:txBody>
      </p:sp>
      <p:sp>
        <p:nvSpPr>
          <p:cNvPr id="4" name="内容占位符 2">
            <a:extLst>
              <a:ext uri="{FF2B5EF4-FFF2-40B4-BE49-F238E27FC236}">
                <a16:creationId xmlns:a16="http://schemas.microsoft.com/office/drawing/2014/main" id="{29CD3F69-3BB7-7DC8-B837-3F4F43684CA1}"/>
              </a:ext>
            </a:extLst>
          </p:cNvPr>
          <p:cNvSpPr txBox="1">
            <a:spLocks/>
          </p:cNvSpPr>
          <p:nvPr/>
        </p:nvSpPr>
        <p:spPr>
          <a:xfrm>
            <a:off x="1358606" y="2347831"/>
            <a:ext cx="9991072" cy="72136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US" altLang="zh-TW" sz="2200" spc="-10" dirty="0">
                <a:latin typeface="Consolas"/>
              </a:rPr>
              <a:t>DBMS</a:t>
            </a:r>
            <a:r>
              <a:rPr lang="zh-TW" altLang="en-US" sz="2200" spc="-10" dirty="0">
                <a:latin typeface="Consolas"/>
              </a:rPr>
              <a:t>是一套大型軟體，專門用於建立、使用及維護資料庫，確保資料的安全性和完整性</a:t>
            </a:r>
          </a:p>
          <a:p>
            <a:r>
              <a:rPr lang="zh-TW" altLang="en-US" sz="2200" spc="-10" dirty="0">
                <a:latin typeface="Consolas"/>
              </a:rPr>
              <a:t>用戶和資料庫管理員可以透過</a:t>
            </a:r>
            <a:r>
              <a:rPr lang="en-US" altLang="zh-TW" sz="2200" spc="-10" dirty="0">
                <a:latin typeface="Consolas"/>
              </a:rPr>
              <a:t>DBMS</a:t>
            </a:r>
            <a:r>
              <a:rPr lang="zh-TW" altLang="en-US" sz="2200" spc="-10" dirty="0">
                <a:latin typeface="Consolas"/>
              </a:rPr>
              <a:t>來訪問及維護資料庫中的數據</a:t>
            </a:r>
          </a:p>
          <a:p>
            <a:r>
              <a:rPr lang="en-US" altLang="zh-TW" sz="2200" spc="-10" dirty="0">
                <a:latin typeface="Consolas"/>
              </a:rPr>
              <a:t>DBMS</a:t>
            </a:r>
            <a:r>
              <a:rPr lang="zh-TW" altLang="en-US" sz="2200" spc="-10" dirty="0">
                <a:latin typeface="Consolas"/>
              </a:rPr>
              <a:t>允許多個應用程式和用戶同時或在不同時間使用多種方法來操作資料庫</a:t>
            </a:r>
          </a:p>
          <a:p>
            <a:r>
              <a:rPr lang="en-US" altLang="zh-TW" sz="2200" spc="-10" dirty="0">
                <a:latin typeface="Consolas"/>
              </a:rPr>
              <a:t>DBMS</a:t>
            </a:r>
            <a:r>
              <a:rPr lang="zh-TW" altLang="en-US" sz="2200" spc="-10" dirty="0">
                <a:latin typeface="Consolas"/>
              </a:rPr>
              <a:t>使用者能夠方便地定義和操作數據，並在多用戶環境下進行數據併發控制和恢複</a:t>
            </a:r>
          </a:p>
        </p:txBody>
      </p:sp>
    </p:spTree>
    <p:extLst>
      <p:ext uri="{BB962C8B-B14F-4D97-AF65-F5344CB8AC3E}">
        <p14:creationId xmlns:p14="http://schemas.microsoft.com/office/powerpoint/2010/main" val="1621528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E31E4C-A8EE-558F-5F01-D70897400045}"/>
              </a:ext>
            </a:extLst>
          </p:cNvPr>
          <p:cNvSpPr>
            <a:spLocks noGrp="1"/>
          </p:cNvSpPr>
          <p:nvPr>
            <p:ph type="title"/>
          </p:nvPr>
        </p:nvSpPr>
        <p:spPr>
          <a:xfrm>
            <a:off x="913773" y="135917"/>
            <a:ext cx="10364451" cy="1596177"/>
          </a:xfrm>
        </p:spPr>
        <p:txBody>
          <a:bodyPr>
            <a:normAutofit/>
          </a:bodyPr>
          <a:lstStyle/>
          <a:p>
            <a:r>
              <a:rPr lang="zh-TW" altLang="en-US" sz="4800" dirty="0">
                <a:latin typeface="楷体" panose="02010609060101010101" pitchFamily="49" charset="-122"/>
                <a:ea typeface="楷体" panose="02010609060101010101" pitchFamily="49" charset="-122"/>
              </a:rPr>
              <a:t>幾個常見的</a:t>
            </a:r>
            <a:r>
              <a:rPr lang="en-US" altLang="zh-TW" sz="4800" dirty="0">
                <a:latin typeface="楷体" panose="02010609060101010101" pitchFamily="49" charset="-122"/>
                <a:ea typeface="楷体" panose="02010609060101010101" pitchFamily="49" charset="-122"/>
              </a:rPr>
              <a:t>DBMS</a:t>
            </a:r>
            <a:endParaRPr lang="zh-CN" altLang="en-US" sz="4800" dirty="0">
              <a:latin typeface="楷体" panose="02010609060101010101" pitchFamily="49" charset="-122"/>
              <a:ea typeface="楷体" panose="02010609060101010101" pitchFamily="49" charset="-122"/>
            </a:endParaRPr>
          </a:p>
        </p:txBody>
      </p:sp>
      <p:sp>
        <p:nvSpPr>
          <p:cNvPr id="3" name="内容占位符 2">
            <a:extLst>
              <a:ext uri="{FF2B5EF4-FFF2-40B4-BE49-F238E27FC236}">
                <a16:creationId xmlns:a16="http://schemas.microsoft.com/office/drawing/2014/main" id="{DBD95B9B-E694-367F-821A-1591E3BD7F52}"/>
              </a:ext>
            </a:extLst>
          </p:cNvPr>
          <p:cNvSpPr>
            <a:spLocks noGrp="1"/>
          </p:cNvSpPr>
          <p:nvPr>
            <p:ph sz="quarter" idx="13"/>
          </p:nvPr>
        </p:nvSpPr>
        <p:spPr>
          <a:xfrm>
            <a:off x="1172229" y="1310454"/>
            <a:ext cx="10363826" cy="721360"/>
          </a:xfrm>
        </p:spPr>
        <p:txBody>
          <a:bodyPr>
            <a:normAutofit/>
          </a:bodyPr>
          <a:lstStyle/>
          <a:p>
            <a:r>
              <a:rPr lang="en-US" altLang="zh-TW" sz="2400" spc="-10" dirty="0">
                <a:latin typeface="Consolas"/>
              </a:rPr>
              <a:t>1. MySQL</a:t>
            </a:r>
            <a:r>
              <a:rPr lang="zh-TW" altLang="en-US" sz="2400" spc="-10" dirty="0">
                <a:latin typeface="Consolas"/>
              </a:rPr>
              <a:t>：是一個開源的關聯式資料庫管理系統，常用於網頁應用</a:t>
            </a:r>
          </a:p>
          <a:p>
            <a:endParaRPr lang="zh-CN" altLang="en-US" dirty="0"/>
          </a:p>
        </p:txBody>
      </p:sp>
      <p:pic>
        <p:nvPicPr>
          <p:cNvPr id="4" name="Picture 2" descr="How to manage MySQL databases and users in cPanel | Beehosting.pro">
            <a:extLst>
              <a:ext uri="{FF2B5EF4-FFF2-40B4-BE49-F238E27FC236}">
                <a16:creationId xmlns:a16="http://schemas.microsoft.com/office/drawing/2014/main" id="{6A81273D-E898-D1D4-B9D0-1EFB1DAFE5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7310" y="2031814"/>
            <a:ext cx="6797376" cy="4531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067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E31E4C-A8EE-558F-5F01-D70897400045}"/>
              </a:ext>
            </a:extLst>
          </p:cNvPr>
          <p:cNvSpPr>
            <a:spLocks noGrp="1"/>
          </p:cNvSpPr>
          <p:nvPr>
            <p:ph type="title"/>
          </p:nvPr>
        </p:nvSpPr>
        <p:spPr>
          <a:xfrm>
            <a:off x="913773" y="135917"/>
            <a:ext cx="10364451" cy="1596177"/>
          </a:xfrm>
        </p:spPr>
        <p:txBody>
          <a:bodyPr>
            <a:normAutofit/>
          </a:bodyPr>
          <a:lstStyle/>
          <a:p>
            <a:r>
              <a:rPr lang="zh-TW" altLang="en-US" sz="4800" dirty="0">
                <a:latin typeface="楷体" panose="02010609060101010101" pitchFamily="49" charset="-122"/>
                <a:ea typeface="楷体" panose="02010609060101010101" pitchFamily="49" charset="-122"/>
              </a:rPr>
              <a:t>幾個常見的</a:t>
            </a:r>
            <a:r>
              <a:rPr lang="en-US" altLang="zh-TW" sz="4800" dirty="0">
                <a:latin typeface="楷体" panose="02010609060101010101" pitchFamily="49" charset="-122"/>
                <a:ea typeface="楷体" panose="02010609060101010101" pitchFamily="49" charset="-122"/>
              </a:rPr>
              <a:t>DBMS</a:t>
            </a:r>
            <a:endParaRPr lang="zh-CN" altLang="en-US" sz="4800" dirty="0">
              <a:latin typeface="楷体" panose="02010609060101010101" pitchFamily="49" charset="-122"/>
              <a:ea typeface="楷体" panose="02010609060101010101" pitchFamily="49" charset="-122"/>
            </a:endParaRPr>
          </a:p>
        </p:txBody>
      </p:sp>
      <p:sp>
        <p:nvSpPr>
          <p:cNvPr id="3" name="内容占位符 2">
            <a:extLst>
              <a:ext uri="{FF2B5EF4-FFF2-40B4-BE49-F238E27FC236}">
                <a16:creationId xmlns:a16="http://schemas.microsoft.com/office/drawing/2014/main" id="{DBD95B9B-E694-367F-821A-1591E3BD7F52}"/>
              </a:ext>
            </a:extLst>
          </p:cNvPr>
          <p:cNvSpPr>
            <a:spLocks noGrp="1"/>
          </p:cNvSpPr>
          <p:nvPr>
            <p:ph sz="quarter" idx="13"/>
          </p:nvPr>
        </p:nvSpPr>
        <p:spPr>
          <a:xfrm>
            <a:off x="731520" y="1310454"/>
            <a:ext cx="10987415" cy="721360"/>
          </a:xfrm>
        </p:spPr>
        <p:txBody>
          <a:bodyPr>
            <a:noAutofit/>
          </a:bodyPr>
          <a:lstStyle/>
          <a:p>
            <a:r>
              <a:rPr lang="en-US" altLang="zh-TW" sz="2400" spc="-10" dirty="0">
                <a:latin typeface="Consolas"/>
              </a:rPr>
              <a:t>2. Microsoft SQL Server</a:t>
            </a:r>
            <a:r>
              <a:rPr lang="zh-TW" altLang="en-US" sz="2400" spc="-10" dirty="0">
                <a:latin typeface="Consolas"/>
              </a:rPr>
              <a:t>：是</a:t>
            </a:r>
            <a:r>
              <a:rPr lang="en-US" altLang="zh-TW" sz="2400" spc="-10" dirty="0">
                <a:latin typeface="Consolas"/>
              </a:rPr>
              <a:t>Microsoft</a:t>
            </a:r>
            <a:r>
              <a:rPr lang="zh-TW" altLang="en-US" sz="2400" spc="-10" dirty="0">
                <a:latin typeface="Consolas"/>
              </a:rPr>
              <a:t>公司開發的關聯式資料庫管理系統</a:t>
            </a:r>
          </a:p>
        </p:txBody>
      </p:sp>
      <p:pic>
        <p:nvPicPr>
          <p:cNvPr id="5" name="Picture 2" descr="MSSQL] SQL Server Management Studio 連線工具– 從入門到放棄">
            <a:extLst>
              <a:ext uri="{FF2B5EF4-FFF2-40B4-BE49-F238E27FC236}">
                <a16:creationId xmlns:a16="http://schemas.microsoft.com/office/drawing/2014/main" id="{E361151B-AF41-FD2C-2191-54E0B62FF2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8083" y="2275378"/>
            <a:ext cx="9895830" cy="3627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246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E31E4C-A8EE-558F-5F01-D70897400045}"/>
              </a:ext>
            </a:extLst>
          </p:cNvPr>
          <p:cNvSpPr>
            <a:spLocks noGrp="1"/>
          </p:cNvSpPr>
          <p:nvPr>
            <p:ph type="title"/>
          </p:nvPr>
        </p:nvSpPr>
        <p:spPr>
          <a:xfrm>
            <a:off x="913773" y="135917"/>
            <a:ext cx="10364451" cy="1596177"/>
          </a:xfrm>
        </p:spPr>
        <p:txBody>
          <a:bodyPr>
            <a:normAutofit/>
          </a:bodyPr>
          <a:lstStyle/>
          <a:p>
            <a:r>
              <a:rPr lang="zh-TW" altLang="en-US" sz="4800" dirty="0">
                <a:latin typeface="楷体" panose="02010609060101010101" pitchFamily="49" charset="-122"/>
                <a:ea typeface="楷体" panose="02010609060101010101" pitchFamily="49" charset="-122"/>
              </a:rPr>
              <a:t>幾個常見的</a:t>
            </a:r>
            <a:r>
              <a:rPr lang="en-US" altLang="zh-TW" sz="4800" dirty="0">
                <a:latin typeface="楷体" panose="02010609060101010101" pitchFamily="49" charset="-122"/>
                <a:ea typeface="楷体" panose="02010609060101010101" pitchFamily="49" charset="-122"/>
              </a:rPr>
              <a:t>DBMS</a:t>
            </a:r>
            <a:endParaRPr lang="zh-CN" altLang="en-US" sz="4800" dirty="0">
              <a:latin typeface="楷体" panose="02010609060101010101" pitchFamily="49" charset="-122"/>
              <a:ea typeface="楷体" panose="02010609060101010101" pitchFamily="49" charset="-122"/>
            </a:endParaRPr>
          </a:p>
        </p:txBody>
      </p:sp>
      <p:sp>
        <p:nvSpPr>
          <p:cNvPr id="3" name="内容占位符 2">
            <a:extLst>
              <a:ext uri="{FF2B5EF4-FFF2-40B4-BE49-F238E27FC236}">
                <a16:creationId xmlns:a16="http://schemas.microsoft.com/office/drawing/2014/main" id="{DBD95B9B-E694-367F-821A-1591E3BD7F52}"/>
              </a:ext>
            </a:extLst>
          </p:cNvPr>
          <p:cNvSpPr>
            <a:spLocks noGrp="1"/>
          </p:cNvSpPr>
          <p:nvPr>
            <p:ph sz="quarter" idx="13"/>
          </p:nvPr>
        </p:nvSpPr>
        <p:spPr>
          <a:xfrm>
            <a:off x="665480" y="1282376"/>
            <a:ext cx="11393815" cy="721360"/>
          </a:xfrm>
        </p:spPr>
        <p:txBody>
          <a:bodyPr>
            <a:noAutofit/>
          </a:bodyPr>
          <a:lstStyle/>
          <a:p>
            <a:r>
              <a:rPr lang="en-US" altLang="zh-TW" sz="2400" spc="-10" dirty="0">
                <a:latin typeface="Consolas"/>
              </a:rPr>
              <a:t>3. Oracle Database</a:t>
            </a:r>
            <a:r>
              <a:rPr lang="zh-TW" altLang="en-US" sz="2400" spc="-10" dirty="0">
                <a:latin typeface="Consolas"/>
              </a:rPr>
              <a:t>：是一個物件</a:t>
            </a:r>
            <a:r>
              <a:rPr lang="en-US" altLang="zh-TW" sz="2400" spc="-10" dirty="0">
                <a:latin typeface="Consolas"/>
              </a:rPr>
              <a:t>-</a:t>
            </a:r>
            <a:r>
              <a:rPr lang="zh-TW" altLang="en-US" sz="2400" spc="-10" dirty="0">
                <a:latin typeface="Consolas"/>
              </a:rPr>
              <a:t>關聯式資料庫管理系統，廣泛用於大型企業</a:t>
            </a:r>
          </a:p>
        </p:txBody>
      </p:sp>
      <p:pic>
        <p:nvPicPr>
          <p:cNvPr id="4" name="Picture 2" descr="Oracle Database Upgrade - Crossjoin">
            <a:extLst>
              <a:ext uri="{FF2B5EF4-FFF2-40B4-BE49-F238E27FC236}">
                <a16:creationId xmlns:a16="http://schemas.microsoft.com/office/drawing/2014/main" id="{A7DD8B8A-7A6A-6DB7-ED86-6B34FAEDE2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965" y="2003736"/>
            <a:ext cx="6768070" cy="4513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914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E31E4C-A8EE-558F-5F01-D70897400045}"/>
              </a:ext>
            </a:extLst>
          </p:cNvPr>
          <p:cNvSpPr>
            <a:spLocks noGrp="1"/>
          </p:cNvSpPr>
          <p:nvPr>
            <p:ph type="title"/>
          </p:nvPr>
        </p:nvSpPr>
        <p:spPr>
          <a:xfrm>
            <a:off x="913773" y="135917"/>
            <a:ext cx="10364451" cy="1596177"/>
          </a:xfrm>
        </p:spPr>
        <p:txBody>
          <a:bodyPr>
            <a:normAutofit/>
          </a:bodyPr>
          <a:lstStyle/>
          <a:p>
            <a:r>
              <a:rPr lang="zh-TW" altLang="en-US" sz="4800" dirty="0">
                <a:latin typeface="楷体" panose="02010609060101010101" pitchFamily="49" charset="-122"/>
                <a:ea typeface="楷体" panose="02010609060101010101" pitchFamily="49" charset="-122"/>
              </a:rPr>
              <a:t>幾個常見的</a:t>
            </a:r>
            <a:r>
              <a:rPr lang="en-US" altLang="zh-TW" sz="4800" dirty="0">
                <a:latin typeface="楷体" panose="02010609060101010101" pitchFamily="49" charset="-122"/>
                <a:ea typeface="楷体" panose="02010609060101010101" pitchFamily="49" charset="-122"/>
              </a:rPr>
              <a:t>DBMS</a:t>
            </a:r>
            <a:endParaRPr lang="zh-CN" altLang="en-US" sz="4800" dirty="0">
              <a:latin typeface="楷体" panose="02010609060101010101" pitchFamily="49" charset="-122"/>
              <a:ea typeface="楷体" panose="02010609060101010101" pitchFamily="49" charset="-122"/>
            </a:endParaRPr>
          </a:p>
        </p:txBody>
      </p:sp>
      <p:sp>
        <p:nvSpPr>
          <p:cNvPr id="3" name="内容占位符 2">
            <a:extLst>
              <a:ext uri="{FF2B5EF4-FFF2-40B4-BE49-F238E27FC236}">
                <a16:creationId xmlns:a16="http://schemas.microsoft.com/office/drawing/2014/main" id="{DBD95B9B-E694-367F-821A-1591E3BD7F52}"/>
              </a:ext>
            </a:extLst>
          </p:cNvPr>
          <p:cNvSpPr>
            <a:spLocks noGrp="1"/>
          </p:cNvSpPr>
          <p:nvPr>
            <p:ph sz="quarter" idx="13"/>
          </p:nvPr>
        </p:nvSpPr>
        <p:spPr>
          <a:xfrm>
            <a:off x="1635760" y="1282376"/>
            <a:ext cx="11393815" cy="721360"/>
          </a:xfrm>
        </p:spPr>
        <p:txBody>
          <a:bodyPr>
            <a:noAutofit/>
          </a:bodyPr>
          <a:lstStyle/>
          <a:p>
            <a:r>
              <a:rPr lang="en-US" altLang="zh-TW" sz="2400" spc="-10" dirty="0">
                <a:latin typeface="Consolas"/>
              </a:rPr>
              <a:t>4. PostgreSQL</a:t>
            </a:r>
            <a:r>
              <a:rPr lang="zh-TW" altLang="en-US" sz="2400" spc="-10" dirty="0">
                <a:latin typeface="Consolas"/>
              </a:rPr>
              <a:t>：是一個強大的開源物件</a:t>
            </a:r>
            <a:r>
              <a:rPr lang="en-US" altLang="zh-TW" sz="2400" spc="-10" dirty="0">
                <a:latin typeface="Consolas"/>
              </a:rPr>
              <a:t>-</a:t>
            </a:r>
            <a:r>
              <a:rPr lang="zh-TW" altLang="en-US" sz="2400" spc="-10" dirty="0">
                <a:latin typeface="Consolas"/>
              </a:rPr>
              <a:t>關聯式資料庫系統</a:t>
            </a:r>
          </a:p>
        </p:txBody>
      </p:sp>
      <p:pic>
        <p:nvPicPr>
          <p:cNvPr id="5" name="Picture 2" descr="12 Steps to Enabling Audit in PostgreSQL | Official Pythian®® Blog">
            <a:extLst>
              <a:ext uri="{FF2B5EF4-FFF2-40B4-BE49-F238E27FC236}">
                <a16:creationId xmlns:a16="http://schemas.microsoft.com/office/drawing/2014/main" id="{8907456C-D27D-1EB2-E503-F8BDAE889EA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78621" y="2044376"/>
            <a:ext cx="7634754" cy="429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4713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E31E4C-A8EE-558F-5F01-D70897400045}"/>
              </a:ext>
            </a:extLst>
          </p:cNvPr>
          <p:cNvSpPr>
            <a:spLocks noGrp="1"/>
          </p:cNvSpPr>
          <p:nvPr>
            <p:ph type="title"/>
          </p:nvPr>
        </p:nvSpPr>
        <p:spPr>
          <a:xfrm>
            <a:off x="913773" y="135917"/>
            <a:ext cx="10364451" cy="1596177"/>
          </a:xfrm>
        </p:spPr>
        <p:txBody>
          <a:bodyPr>
            <a:normAutofit/>
          </a:bodyPr>
          <a:lstStyle/>
          <a:p>
            <a:r>
              <a:rPr lang="zh-TW" altLang="en-US" sz="4800" dirty="0">
                <a:latin typeface="楷体" panose="02010609060101010101" pitchFamily="49" charset="-122"/>
                <a:ea typeface="楷体" panose="02010609060101010101" pitchFamily="49" charset="-122"/>
              </a:rPr>
              <a:t>幾個常見的</a:t>
            </a:r>
            <a:r>
              <a:rPr lang="en-US" altLang="zh-TW" sz="4800" dirty="0">
                <a:latin typeface="楷体" panose="02010609060101010101" pitchFamily="49" charset="-122"/>
                <a:ea typeface="楷体" panose="02010609060101010101" pitchFamily="49" charset="-122"/>
              </a:rPr>
              <a:t>DBMS</a:t>
            </a:r>
            <a:endParaRPr lang="zh-CN" altLang="en-US" sz="4800" dirty="0">
              <a:latin typeface="楷体" panose="02010609060101010101" pitchFamily="49" charset="-122"/>
              <a:ea typeface="楷体" panose="02010609060101010101" pitchFamily="49" charset="-122"/>
            </a:endParaRPr>
          </a:p>
        </p:txBody>
      </p:sp>
      <p:sp>
        <p:nvSpPr>
          <p:cNvPr id="3" name="内容占位符 2">
            <a:extLst>
              <a:ext uri="{FF2B5EF4-FFF2-40B4-BE49-F238E27FC236}">
                <a16:creationId xmlns:a16="http://schemas.microsoft.com/office/drawing/2014/main" id="{DBD95B9B-E694-367F-821A-1591E3BD7F52}"/>
              </a:ext>
            </a:extLst>
          </p:cNvPr>
          <p:cNvSpPr>
            <a:spLocks noGrp="1"/>
          </p:cNvSpPr>
          <p:nvPr>
            <p:ph sz="quarter" idx="13"/>
          </p:nvPr>
        </p:nvSpPr>
        <p:spPr>
          <a:xfrm>
            <a:off x="726440" y="1246816"/>
            <a:ext cx="11393815" cy="721360"/>
          </a:xfrm>
        </p:spPr>
        <p:txBody>
          <a:bodyPr>
            <a:noAutofit/>
          </a:bodyPr>
          <a:lstStyle/>
          <a:p>
            <a:r>
              <a:rPr lang="en-US" altLang="zh-TW" sz="2400" spc="-10" dirty="0">
                <a:latin typeface="Consolas"/>
              </a:rPr>
              <a:t>5. MongoDB</a:t>
            </a:r>
            <a:r>
              <a:rPr lang="zh-TW" altLang="en-US" sz="2400" spc="-10" dirty="0">
                <a:latin typeface="Consolas"/>
              </a:rPr>
              <a:t>：是一個開源的</a:t>
            </a:r>
            <a:r>
              <a:rPr lang="en-US" altLang="zh-TW" sz="2400" spc="-10" dirty="0">
                <a:latin typeface="Consolas"/>
              </a:rPr>
              <a:t>NoSQL</a:t>
            </a:r>
            <a:r>
              <a:rPr lang="zh-TW" altLang="en-US" sz="2400" spc="-10" dirty="0">
                <a:latin typeface="Consolas"/>
              </a:rPr>
              <a:t>資料庫，使用</a:t>
            </a:r>
            <a:r>
              <a:rPr lang="en-US" altLang="zh-TW" sz="2400" spc="-10" dirty="0">
                <a:latin typeface="Consolas"/>
              </a:rPr>
              <a:t>JSON</a:t>
            </a:r>
            <a:r>
              <a:rPr lang="zh-TW" altLang="en-US" sz="2400" spc="-10" dirty="0">
                <a:latin typeface="Consolas"/>
              </a:rPr>
              <a:t>樣式的文件進行資料存儲</a:t>
            </a:r>
          </a:p>
        </p:txBody>
      </p:sp>
      <p:pic>
        <p:nvPicPr>
          <p:cNvPr id="4" name="Picture 2" descr="MongoDB 是什麼？5分鐘帶你了解MongoDB 的5大特性與好處">
            <a:extLst>
              <a:ext uri="{FF2B5EF4-FFF2-40B4-BE49-F238E27FC236}">
                <a16:creationId xmlns:a16="http://schemas.microsoft.com/office/drawing/2014/main" id="{E3EE23C3-05A0-06CD-EF45-3EAEBD73EF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4758" y="1902136"/>
            <a:ext cx="7142480" cy="4564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4966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AF099E-F0F3-2A02-4146-B0B97FC876E4}"/>
              </a:ext>
            </a:extLst>
          </p:cNvPr>
          <p:cNvSpPr>
            <a:spLocks noGrp="1"/>
          </p:cNvSpPr>
          <p:nvPr>
            <p:ph type="ctrTitle"/>
          </p:nvPr>
        </p:nvSpPr>
        <p:spPr>
          <a:xfrm>
            <a:off x="1370806" y="1326185"/>
            <a:ext cx="9450388" cy="2509213"/>
          </a:xfrm>
        </p:spPr>
        <p:txBody>
          <a:bodyPr>
            <a:normAutofit/>
          </a:bodyPr>
          <a:lstStyle/>
          <a:p>
            <a:r>
              <a:rPr lang="en-US" altLang="zh-TW" sz="7200" spc="-10" dirty="0">
                <a:latin typeface="楷体" panose="02010609060101010101" pitchFamily="49" charset="-122"/>
                <a:ea typeface="楷体" panose="02010609060101010101" pitchFamily="49" charset="-122"/>
              </a:rPr>
              <a:t>SQL </a:t>
            </a:r>
            <a:r>
              <a:rPr lang="zh-TW" altLang="en-US" sz="7200" spc="-10" dirty="0">
                <a:latin typeface="楷体" panose="02010609060101010101" pitchFamily="49" charset="-122"/>
                <a:ea typeface="楷体" panose="02010609060101010101" pitchFamily="49" charset="-122"/>
              </a:rPr>
              <a:t>語言深入</a:t>
            </a:r>
            <a:endParaRPr lang="zh-CN" altLang="en-US" sz="7200" dirty="0">
              <a:latin typeface="楷体" panose="02010609060101010101" pitchFamily="49" charset="-122"/>
              <a:ea typeface="楷体" panose="02010609060101010101" pitchFamily="49" charset="-122"/>
            </a:endParaRPr>
          </a:p>
        </p:txBody>
      </p:sp>
      <p:sp>
        <p:nvSpPr>
          <p:cNvPr id="3" name="标题 1">
            <a:extLst>
              <a:ext uri="{FF2B5EF4-FFF2-40B4-BE49-F238E27FC236}">
                <a16:creationId xmlns:a16="http://schemas.microsoft.com/office/drawing/2014/main" id="{EEF3AA95-B8D7-8F13-4E9A-808180D062CF}"/>
              </a:ext>
            </a:extLst>
          </p:cNvPr>
          <p:cNvSpPr txBox="1">
            <a:spLocks/>
          </p:cNvSpPr>
          <p:nvPr/>
        </p:nvSpPr>
        <p:spPr>
          <a:xfrm>
            <a:off x="3144123" y="2976880"/>
            <a:ext cx="5903754" cy="147319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800" kern="1200" cap="all" baseline="0">
                <a:solidFill>
                  <a:schemeClr val="tx1"/>
                </a:solidFill>
                <a:effectLst/>
                <a:latin typeface="+mj-lt"/>
                <a:ea typeface="+mj-ea"/>
                <a:cs typeface="+mj-cs"/>
              </a:defRPr>
            </a:lvl1pPr>
          </a:lstStyle>
          <a:p>
            <a:r>
              <a:rPr lang="zh-TW" altLang="en-US" sz="4000" spc="-10" dirty="0">
                <a:latin typeface="楷体" panose="02010609060101010101" pitchFamily="49" charset="-122"/>
                <a:ea typeface="楷体" panose="02010609060101010101" pitchFamily="49" charset="-122"/>
              </a:rPr>
              <a:t>搭配 </a:t>
            </a:r>
            <a:r>
              <a:rPr lang="en-US" altLang="zh-TW" sz="4000" spc="-10" dirty="0">
                <a:latin typeface="楷体" panose="02010609060101010101" pitchFamily="49" charset="-122"/>
                <a:ea typeface="楷体" panose="02010609060101010101" pitchFamily="49" charset="-122"/>
              </a:rPr>
              <a:t>MySQL </a:t>
            </a:r>
            <a:r>
              <a:rPr lang="zh-TW" altLang="en-US" sz="4000" spc="-10" dirty="0">
                <a:latin typeface="楷体" panose="02010609060101010101" pitchFamily="49" charset="-122"/>
                <a:ea typeface="楷体" panose="02010609060101010101" pitchFamily="49" charset="-122"/>
              </a:rPr>
              <a:t>實作進行</a:t>
            </a:r>
          </a:p>
        </p:txBody>
      </p:sp>
    </p:spTree>
    <p:extLst>
      <p:ext uri="{BB962C8B-B14F-4D97-AF65-F5344CB8AC3E}">
        <p14:creationId xmlns:p14="http://schemas.microsoft.com/office/powerpoint/2010/main" val="14572447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AF099E-F0F3-2A02-4146-B0B97FC876E4}"/>
              </a:ext>
            </a:extLst>
          </p:cNvPr>
          <p:cNvSpPr>
            <a:spLocks noGrp="1"/>
          </p:cNvSpPr>
          <p:nvPr>
            <p:ph type="ctrTitle"/>
          </p:nvPr>
        </p:nvSpPr>
        <p:spPr>
          <a:xfrm>
            <a:off x="1370806" y="1326185"/>
            <a:ext cx="9450388" cy="2509213"/>
          </a:xfrm>
        </p:spPr>
        <p:txBody>
          <a:bodyPr>
            <a:normAutofit/>
          </a:bodyPr>
          <a:lstStyle/>
          <a:p>
            <a:r>
              <a:rPr lang="en-US" altLang="zh-TW" sz="7200" spc="-10" dirty="0">
                <a:latin typeface="楷体" panose="02010609060101010101" pitchFamily="49" charset="-122"/>
                <a:ea typeface="楷体" panose="02010609060101010101" pitchFamily="49" charset="-122"/>
              </a:rPr>
              <a:t>MySQL </a:t>
            </a:r>
            <a:r>
              <a:rPr lang="zh-TW" altLang="en-US" sz="7200" spc="-10" dirty="0">
                <a:latin typeface="楷体" panose="02010609060101010101" pitchFamily="49" charset="-122"/>
                <a:ea typeface="楷体" panose="02010609060101010101" pitchFamily="49" charset="-122"/>
              </a:rPr>
              <a:t>安裝</a:t>
            </a:r>
            <a:endParaRPr lang="zh-CN" altLang="en-US" sz="72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944832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E31E4C-A8EE-558F-5F01-D70897400045}"/>
              </a:ext>
            </a:extLst>
          </p:cNvPr>
          <p:cNvSpPr>
            <a:spLocks noGrp="1"/>
          </p:cNvSpPr>
          <p:nvPr>
            <p:ph type="title"/>
          </p:nvPr>
        </p:nvSpPr>
        <p:spPr/>
        <p:txBody>
          <a:bodyPr>
            <a:normAutofit/>
          </a:bodyPr>
          <a:lstStyle/>
          <a:p>
            <a:r>
              <a:rPr lang="zh-TW" altLang="en-US" sz="4800" dirty="0">
                <a:latin typeface="楷体" panose="02010609060101010101" pitchFamily="49" charset="-122"/>
                <a:ea typeface="楷体" panose="02010609060101010101" pitchFamily="49" charset="-122"/>
              </a:rPr>
              <a:t>今日實作 </a:t>
            </a:r>
            <a:r>
              <a:rPr lang="en-US" altLang="zh-TW" sz="4800" dirty="0">
                <a:latin typeface="楷体" panose="02010609060101010101" pitchFamily="49" charset="-122"/>
                <a:ea typeface="楷体" panose="02010609060101010101" pitchFamily="49" charset="-122"/>
              </a:rPr>
              <a:t>Code</a:t>
            </a:r>
            <a:endParaRPr lang="zh-CN" altLang="en-US" sz="4800" dirty="0">
              <a:latin typeface="楷体" panose="02010609060101010101" pitchFamily="49" charset="-122"/>
              <a:ea typeface="楷体" panose="02010609060101010101" pitchFamily="49" charset="-122"/>
            </a:endParaRPr>
          </a:p>
        </p:txBody>
      </p:sp>
      <p:sp>
        <p:nvSpPr>
          <p:cNvPr id="3" name="内容占位符 2">
            <a:extLst>
              <a:ext uri="{FF2B5EF4-FFF2-40B4-BE49-F238E27FC236}">
                <a16:creationId xmlns:a16="http://schemas.microsoft.com/office/drawing/2014/main" id="{DBD95B9B-E694-367F-821A-1591E3BD7F52}"/>
              </a:ext>
            </a:extLst>
          </p:cNvPr>
          <p:cNvSpPr>
            <a:spLocks noGrp="1"/>
          </p:cNvSpPr>
          <p:nvPr>
            <p:ph sz="quarter" idx="13"/>
          </p:nvPr>
        </p:nvSpPr>
        <p:spPr>
          <a:xfrm>
            <a:off x="482912" y="3276600"/>
            <a:ext cx="11226175" cy="1691640"/>
          </a:xfrm>
        </p:spPr>
        <p:txBody>
          <a:bodyPr>
            <a:normAutofit/>
          </a:bodyPr>
          <a:lstStyle/>
          <a:p>
            <a:pPr algn="ctr"/>
            <a:r>
              <a:rPr lang="en-US" altLang="zh-CN" sz="2800" spc="-10" dirty="0">
                <a:latin typeface="Consolas"/>
                <a:cs typeface="Consolas"/>
                <a:hlinkClick r:id="rId2">
                  <a:extLst>
                    <a:ext uri="{A12FA001-AC4F-418D-AE19-62706E023703}">
                      <ahyp:hlinkClr xmlns:ahyp="http://schemas.microsoft.com/office/drawing/2018/hyperlinkcolor" val="tx"/>
                    </a:ext>
                  </a:extLst>
                </a:hlinkClick>
              </a:rPr>
              <a:t>https://github.com/JustinHsu1019/GDSC-Database-Tutorial</a:t>
            </a:r>
            <a:endParaRPr lang="en-US" altLang="zh-CN" sz="2800" dirty="0">
              <a:latin typeface="Consolas"/>
              <a:cs typeface="Consolas"/>
            </a:endParaRPr>
          </a:p>
          <a:p>
            <a:endParaRPr lang="zh-CN" altLang="en-US" dirty="0"/>
          </a:p>
        </p:txBody>
      </p:sp>
    </p:spTree>
    <p:extLst>
      <p:ext uri="{BB962C8B-B14F-4D97-AF65-F5344CB8AC3E}">
        <p14:creationId xmlns:p14="http://schemas.microsoft.com/office/powerpoint/2010/main" val="265601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AF099E-F0F3-2A02-4146-B0B97FC876E4}"/>
              </a:ext>
            </a:extLst>
          </p:cNvPr>
          <p:cNvSpPr>
            <a:spLocks noGrp="1"/>
          </p:cNvSpPr>
          <p:nvPr>
            <p:ph type="ctrTitle"/>
          </p:nvPr>
        </p:nvSpPr>
        <p:spPr>
          <a:xfrm>
            <a:off x="1370806" y="1326185"/>
            <a:ext cx="9450388" cy="2509213"/>
          </a:xfrm>
        </p:spPr>
        <p:txBody>
          <a:bodyPr>
            <a:normAutofit/>
          </a:bodyPr>
          <a:lstStyle/>
          <a:p>
            <a:r>
              <a:rPr lang="zh-TW" altLang="en-US" sz="7200" spc="-10" dirty="0">
                <a:latin typeface="楷体" panose="02010609060101010101" pitchFamily="49" charset="-122"/>
                <a:ea typeface="楷体" panose="02010609060101010101" pitchFamily="49" charset="-122"/>
              </a:rPr>
              <a:t>今日主題</a:t>
            </a:r>
            <a:endParaRPr lang="zh-CN" altLang="en-US" sz="72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145619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AF099E-F0F3-2A02-4146-B0B97FC876E4}"/>
              </a:ext>
            </a:extLst>
          </p:cNvPr>
          <p:cNvSpPr>
            <a:spLocks noGrp="1"/>
          </p:cNvSpPr>
          <p:nvPr>
            <p:ph type="ctrTitle"/>
          </p:nvPr>
        </p:nvSpPr>
        <p:spPr>
          <a:xfrm>
            <a:off x="1370806" y="1326185"/>
            <a:ext cx="9450388" cy="2509213"/>
          </a:xfrm>
        </p:spPr>
        <p:txBody>
          <a:bodyPr>
            <a:normAutofit/>
          </a:bodyPr>
          <a:lstStyle/>
          <a:p>
            <a:r>
              <a:rPr lang="zh-TW" altLang="en-US" sz="7200" spc="-10" dirty="0">
                <a:latin typeface="楷体" panose="02010609060101010101" pitchFamily="49" charset="-122"/>
                <a:ea typeface="楷体" panose="02010609060101010101" pitchFamily="49" charset="-122"/>
              </a:rPr>
              <a:t>學生資料管理系統</a:t>
            </a:r>
            <a:endParaRPr lang="zh-CN" altLang="en-US" sz="72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2408931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E31E4C-A8EE-558F-5F01-D70897400045}"/>
              </a:ext>
            </a:extLst>
          </p:cNvPr>
          <p:cNvSpPr>
            <a:spLocks noGrp="1"/>
          </p:cNvSpPr>
          <p:nvPr>
            <p:ph type="title"/>
          </p:nvPr>
        </p:nvSpPr>
        <p:spPr>
          <a:xfrm>
            <a:off x="913773" y="0"/>
            <a:ext cx="10364451" cy="1596177"/>
          </a:xfrm>
        </p:spPr>
        <p:txBody>
          <a:bodyPr>
            <a:normAutofit/>
          </a:bodyPr>
          <a:lstStyle/>
          <a:p>
            <a:r>
              <a:rPr lang="zh-TW" altLang="en-US" sz="4800" dirty="0">
                <a:latin typeface="楷体" panose="02010609060101010101" pitchFamily="49" charset="-122"/>
                <a:ea typeface="楷体" panose="02010609060101010101" pitchFamily="49" charset="-122"/>
              </a:rPr>
              <a:t>資料庫結構</a:t>
            </a:r>
          </a:p>
        </p:txBody>
      </p:sp>
      <p:pic>
        <p:nvPicPr>
          <p:cNvPr id="6" name="图片 5">
            <a:extLst>
              <a:ext uri="{FF2B5EF4-FFF2-40B4-BE49-F238E27FC236}">
                <a16:creationId xmlns:a16="http://schemas.microsoft.com/office/drawing/2014/main" id="{B4718A4A-F090-5706-7CEB-2BA9FE27CA7D}"/>
              </a:ext>
            </a:extLst>
          </p:cNvPr>
          <p:cNvPicPr>
            <a:picLocks noChangeAspect="1"/>
          </p:cNvPicPr>
          <p:nvPr/>
        </p:nvPicPr>
        <p:blipFill>
          <a:blip r:embed="rId2"/>
          <a:stretch>
            <a:fillRect/>
          </a:stretch>
        </p:blipFill>
        <p:spPr>
          <a:xfrm>
            <a:off x="561474" y="1249680"/>
            <a:ext cx="11069051" cy="5608320"/>
          </a:xfrm>
          <a:prstGeom prst="rect">
            <a:avLst/>
          </a:prstGeom>
        </p:spPr>
      </p:pic>
    </p:spTree>
    <p:extLst>
      <p:ext uri="{BB962C8B-B14F-4D97-AF65-F5344CB8AC3E}">
        <p14:creationId xmlns:p14="http://schemas.microsoft.com/office/powerpoint/2010/main" val="2317547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E31E4C-A8EE-558F-5F01-D70897400045}"/>
              </a:ext>
            </a:extLst>
          </p:cNvPr>
          <p:cNvSpPr>
            <a:spLocks noGrp="1"/>
          </p:cNvSpPr>
          <p:nvPr>
            <p:ph type="title"/>
          </p:nvPr>
        </p:nvSpPr>
        <p:spPr>
          <a:xfrm>
            <a:off x="913773" y="135917"/>
            <a:ext cx="10364451" cy="1596177"/>
          </a:xfrm>
        </p:spPr>
        <p:txBody>
          <a:bodyPr>
            <a:normAutofit/>
          </a:bodyPr>
          <a:lstStyle/>
          <a:p>
            <a:r>
              <a:rPr lang="en-US" altLang="zh-TW" sz="4800" dirty="0">
                <a:latin typeface="楷体" panose="02010609060101010101" pitchFamily="49" charset="-122"/>
                <a:ea typeface="楷体" panose="02010609060101010101" pitchFamily="49" charset="-122"/>
              </a:rPr>
              <a:t>CREATE </a:t>
            </a:r>
            <a:r>
              <a:rPr lang="zh-TW" altLang="en-US" sz="4800" dirty="0">
                <a:latin typeface="楷体" panose="02010609060101010101" pitchFamily="49" charset="-122"/>
                <a:ea typeface="楷体" panose="02010609060101010101" pitchFamily="49" charset="-122"/>
              </a:rPr>
              <a:t>和 </a:t>
            </a:r>
            <a:r>
              <a:rPr lang="en-US" altLang="zh-TW" sz="4800" dirty="0">
                <a:latin typeface="楷体" panose="02010609060101010101" pitchFamily="49" charset="-122"/>
                <a:ea typeface="楷体" panose="02010609060101010101" pitchFamily="49" charset="-122"/>
              </a:rPr>
              <a:t>ALTER </a:t>
            </a:r>
            <a:r>
              <a:rPr lang="zh-TW" altLang="en-US" sz="4800" dirty="0">
                <a:latin typeface="楷体" panose="02010609060101010101" pitchFamily="49" charset="-122"/>
                <a:ea typeface="楷体" panose="02010609060101010101" pitchFamily="49" charset="-122"/>
              </a:rPr>
              <a:t>語句</a:t>
            </a:r>
          </a:p>
        </p:txBody>
      </p:sp>
      <p:sp>
        <p:nvSpPr>
          <p:cNvPr id="3" name="内容占位符 2">
            <a:extLst>
              <a:ext uri="{FF2B5EF4-FFF2-40B4-BE49-F238E27FC236}">
                <a16:creationId xmlns:a16="http://schemas.microsoft.com/office/drawing/2014/main" id="{DBD95B9B-E694-367F-821A-1591E3BD7F52}"/>
              </a:ext>
            </a:extLst>
          </p:cNvPr>
          <p:cNvSpPr>
            <a:spLocks noGrp="1"/>
          </p:cNvSpPr>
          <p:nvPr>
            <p:ph sz="quarter" idx="13"/>
          </p:nvPr>
        </p:nvSpPr>
        <p:spPr>
          <a:xfrm>
            <a:off x="304173" y="1772734"/>
            <a:ext cx="11831947" cy="721360"/>
          </a:xfrm>
        </p:spPr>
        <p:txBody>
          <a:bodyPr>
            <a:noAutofit/>
          </a:bodyPr>
          <a:lstStyle/>
          <a:p>
            <a:r>
              <a:rPr lang="en-US" altLang="zh-TW" sz="2800" spc="-10" dirty="0">
                <a:latin typeface="Consolas"/>
              </a:rPr>
              <a:t>1. CREATE DATABASE </a:t>
            </a:r>
            <a:r>
              <a:rPr lang="zh-CN" altLang="en-US" sz="2800" spc="-10" dirty="0">
                <a:latin typeface="Consolas"/>
              </a:rPr>
              <a:t>語句用於建立新的資料庫</a:t>
            </a:r>
          </a:p>
          <a:p>
            <a:endParaRPr lang="zh-CN" altLang="en-US" sz="2800" spc="-10" dirty="0">
              <a:latin typeface="Consolas"/>
            </a:endParaRPr>
          </a:p>
          <a:p>
            <a:r>
              <a:rPr lang="en-US" altLang="zh-CN" sz="2800" spc="-10" dirty="0">
                <a:latin typeface="Consolas"/>
              </a:rPr>
              <a:t>2. </a:t>
            </a:r>
            <a:r>
              <a:rPr lang="en-US" altLang="zh-TW" sz="2800" spc="-10" dirty="0">
                <a:latin typeface="Consolas"/>
              </a:rPr>
              <a:t>CREATE </a:t>
            </a:r>
            <a:r>
              <a:rPr lang="zh-CN" altLang="en-US" sz="2800" spc="-10" dirty="0">
                <a:latin typeface="Consolas"/>
              </a:rPr>
              <a:t>語句用於在資料庫中建立新的表格</a:t>
            </a:r>
          </a:p>
          <a:p>
            <a:endParaRPr lang="zh-CN" altLang="en-US" sz="2800" spc="-10" dirty="0">
              <a:latin typeface="Consolas"/>
            </a:endParaRPr>
          </a:p>
          <a:p>
            <a:r>
              <a:rPr lang="en-US" altLang="zh-CN" sz="2800" spc="-10" dirty="0">
                <a:latin typeface="Consolas"/>
              </a:rPr>
              <a:t>3. </a:t>
            </a:r>
            <a:r>
              <a:rPr lang="en-US" altLang="zh-TW" sz="2800" spc="-10" dirty="0">
                <a:latin typeface="Consolas"/>
              </a:rPr>
              <a:t>ALTER </a:t>
            </a:r>
            <a:r>
              <a:rPr lang="zh-CN" altLang="en-US" sz="2800" spc="-10" dirty="0">
                <a:latin typeface="Consolas"/>
              </a:rPr>
              <a:t>語句用於修改已存在的表格結構，例如添加、刪除或修改欄位</a:t>
            </a:r>
          </a:p>
        </p:txBody>
      </p:sp>
    </p:spTree>
    <p:extLst>
      <p:ext uri="{BB962C8B-B14F-4D97-AF65-F5344CB8AC3E}">
        <p14:creationId xmlns:p14="http://schemas.microsoft.com/office/powerpoint/2010/main" val="29688927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E31E4C-A8EE-558F-5F01-D70897400045}"/>
              </a:ext>
            </a:extLst>
          </p:cNvPr>
          <p:cNvSpPr>
            <a:spLocks noGrp="1"/>
          </p:cNvSpPr>
          <p:nvPr>
            <p:ph type="title"/>
          </p:nvPr>
        </p:nvSpPr>
        <p:spPr>
          <a:xfrm>
            <a:off x="913773" y="135917"/>
            <a:ext cx="10364451" cy="1596177"/>
          </a:xfrm>
        </p:spPr>
        <p:txBody>
          <a:bodyPr>
            <a:normAutofit/>
          </a:bodyPr>
          <a:lstStyle/>
          <a:p>
            <a:r>
              <a:rPr lang="en-US" altLang="zh-TW" sz="4800" dirty="0">
                <a:latin typeface="楷体" panose="02010609060101010101" pitchFamily="49" charset="-122"/>
                <a:ea typeface="楷体" panose="02010609060101010101" pitchFamily="49" charset="-122"/>
              </a:rPr>
              <a:t>CREATE </a:t>
            </a:r>
            <a:r>
              <a:rPr lang="zh-TW" altLang="en-US" sz="4800" dirty="0">
                <a:latin typeface="楷体" panose="02010609060101010101" pitchFamily="49" charset="-122"/>
                <a:ea typeface="楷体" panose="02010609060101010101" pitchFamily="49" charset="-122"/>
              </a:rPr>
              <a:t>和 </a:t>
            </a:r>
            <a:r>
              <a:rPr lang="en-US" altLang="zh-TW" sz="4800" dirty="0">
                <a:latin typeface="楷体" panose="02010609060101010101" pitchFamily="49" charset="-122"/>
                <a:ea typeface="楷体" panose="02010609060101010101" pitchFamily="49" charset="-122"/>
              </a:rPr>
              <a:t>ALTER </a:t>
            </a:r>
            <a:r>
              <a:rPr lang="zh-TW" altLang="en-US" sz="4800" dirty="0">
                <a:latin typeface="楷体" panose="02010609060101010101" pitchFamily="49" charset="-122"/>
                <a:ea typeface="楷体" panose="02010609060101010101" pitchFamily="49" charset="-122"/>
              </a:rPr>
              <a:t>語句</a:t>
            </a:r>
          </a:p>
        </p:txBody>
      </p:sp>
      <p:pic>
        <p:nvPicPr>
          <p:cNvPr id="15" name="图片 14">
            <a:extLst>
              <a:ext uri="{FF2B5EF4-FFF2-40B4-BE49-F238E27FC236}">
                <a16:creationId xmlns:a16="http://schemas.microsoft.com/office/drawing/2014/main" id="{37ECD30E-DCFD-97FB-52B8-8B255FB587E6}"/>
              </a:ext>
            </a:extLst>
          </p:cNvPr>
          <p:cNvPicPr>
            <a:picLocks noChangeAspect="1"/>
          </p:cNvPicPr>
          <p:nvPr/>
        </p:nvPicPr>
        <p:blipFill>
          <a:blip r:embed="rId2"/>
          <a:stretch>
            <a:fillRect/>
          </a:stretch>
        </p:blipFill>
        <p:spPr>
          <a:xfrm>
            <a:off x="1812825" y="1381760"/>
            <a:ext cx="8566350" cy="5236728"/>
          </a:xfrm>
          <a:prstGeom prst="rect">
            <a:avLst/>
          </a:prstGeom>
        </p:spPr>
      </p:pic>
    </p:spTree>
    <p:extLst>
      <p:ext uri="{BB962C8B-B14F-4D97-AF65-F5344CB8AC3E}">
        <p14:creationId xmlns:p14="http://schemas.microsoft.com/office/powerpoint/2010/main" val="31747838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E31E4C-A8EE-558F-5F01-D70897400045}"/>
              </a:ext>
            </a:extLst>
          </p:cNvPr>
          <p:cNvSpPr>
            <a:spLocks noGrp="1"/>
          </p:cNvSpPr>
          <p:nvPr>
            <p:ph type="title"/>
          </p:nvPr>
        </p:nvSpPr>
        <p:spPr>
          <a:xfrm>
            <a:off x="913773" y="135917"/>
            <a:ext cx="10364451" cy="1596177"/>
          </a:xfrm>
        </p:spPr>
        <p:txBody>
          <a:bodyPr>
            <a:normAutofit/>
          </a:bodyPr>
          <a:lstStyle/>
          <a:p>
            <a:r>
              <a:rPr lang="en-US" altLang="zh-TW" sz="4800" dirty="0">
                <a:latin typeface="楷体" panose="02010609060101010101" pitchFamily="49" charset="-122"/>
                <a:ea typeface="楷体" panose="02010609060101010101" pitchFamily="49" charset="-122"/>
              </a:rPr>
              <a:t>CREATE </a:t>
            </a:r>
            <a:r>
              <a:rPr lang="zh-TW" altLang="en-US" sz="4800" dirty="0">
                <a:latin typeface="楷体" panose="02010609060101010101" pitchFamily="49" charset="-122"/>
                <a:ea typeface="楷体" panose="02010609060101010101" pitchFamily="49" charset="-122"/>
              </a:rPr>
              <a:t>和 </a:t>
            </a:r>
            <a:r>
              <a:rPr lang="en-US" altLang="zh-TW" sz="4800" dirty="0">
                <a:latin typeface="楷体" panose="02010609060101010101" pitchFamily="49" charset="-122"/>
                <a:ea typeface="楷体" panose="02010609060101010101" pitchFamily="49" charset="-122"/>
              </a:rPr>
              <a:t>ALTER </a:t>
            </a:r>
            <a:r>
              <a:rPr lang="zh-TW" altLang="en-US" sz="4800" dirty="0">
                <a:latin typeface="楷体" panose="02010609060101010101" pitchFamily="49" charset="-122"/>
                <a:ea typeface="楷体" panose="02010609060101010101" pitchFamily="49" charset="-122"/>
              </a:rPr>
              <a:t>語句</a:t>
            </a:r>
          </a:p>
        </p:txBody>
      </p:sp>
      <p:pic>
        <p:nvPicPr>
          <p:cNvPr id="4" name="图片 3">
            <a:extLst>
              <a:ext uri="{FF2B5EF4-FFF2-40B4-BE49-F238E27FC236}">
                <a16:creationId xmlns:a16="http://schemas.microsoft.com/office/drawing/2014/main" id="{4528E659-73B1-FCAC-8AF2-DE9DD5FAB653}"/>
              </a:ext>
            </a:extLst>
          </p:cNvPr>
          <p:cNvPicPr>
            <a:picLocks noChangeAspect="1"/>
          </p:cNvPicPr>
          <p:nvPr/>
        </p:nvPicPr>
        <p:blipFill>
          <a:blip r:embed="rId2"/>
          <a:stretch>
            <a:fillRect/>
          </a:stretch>
        </p:blipFill>
        <p:spPr>
          <a:xfrm>
            <a:off x="1868125" y="1498600"/>
            <a:ext cx="8455746" cy="4920077"/>
          </a:xfrm>
          <a:prstGeom prst="rect">
            <a:avLst/>
          </a:prstGeom>
        </p:spPr>
      </p:pic>
    </p:spTree>
    <p:extLst>
      <p:ext uri="{BB962C8B-B14F-4D97-AF65-F5344CB8AC3E}">
        <p14:creationId xmlns:p14="http://schemas.microsoft.com/office/powerpoint/2010/main" val="3072022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E31E4C-A8EE-558F-5F01-D70897400045}"/>
              </a:ext>
            </a:extLst>
          </p:cNvPr>
          <p:cNvSpPr>
            <a:spLocks noGrp="1"/>
          </p:cNvSpPr>
          <p:nvPr>
            <p:ph type="title"/>
          </p:nvPr>
        </p:nvSpPr>
        <p:spPr>
          <a:xfrm>
            <a:off x="913773" y="135917"/>
            <a:ext cx="10364451" cy="1596177"/>
          </a:xfrm>
        </p:spPr>
        <p:txBody>
          <a:bodyPr>
            <a:normAutofit/>
          </a:bodyPr>
          <a:lstStyle/>
          <a:p>
            <a:r>
              <a:rPr lang="zh-TW" altLang="en-US" sz="4800" dirty="0">
                <a:latin typeface="楷体" panose="02010609060101010101" pitchFamily="49" charset="-122"/>
                <a:ea typeface="楷体" panose="02010609060101010101" pitchFamily="49" charset="-122"/>
              </a:rPr>
              <a:t>資料操作語句</a:t>
            </a:r>
          </a:p>
        </p:txBody>
      </p:sp>
      <p:sp>
        <p:nvSpPr>
          <p:cNvPr id="3" name="内容占位符 2">
            <a:extLst>
              <a:ext uri="{FF2B5EF4-FFF2-40B4-BE49-F238E27FC236}">
                <a16:creationId xmlns:a16="http://schemas.microsoft.com/office/drawing/2014/main" id="{DBD95B9B-E694-367F-821A-1591E3BD7F52}"/>
              </a:ext>
            </a:extLst>
          </p:cNvPr>
          <p:cNvSpPr>
            <a:spLocks noGrp="1"/>
          </p:cNvSpPr>
          <p:nvPr>
            <p:ph sz="quarter" idx="13"/>
          </p:nvPr>
        </p:nvSpPr>
        <p:spPr>
          <a:xfrm>
            <a:off x="2254893" y="2301054"/>
            <a:ext cx="11831947" cy="721360"/>
          </a:xfrm>
        </p:spPr>
        <p:txBody>
          <a:bodyPr>
            <a:noAutofit/>
          </a:bodyPr>
          <a:lstStyle/>
          <a:p>
            <a:r>
              <a:rPr lang="en-US" altLang="zh-TW" sz="2800" spc="-10" dirty="0">
                <a:latin typeface="Consolas"/>
              </a:rPr>
              <a:t>1. INSERT </a:t>
            </a:r>
            <a:r>
              <a:rPr lang="zh-CN" altLang="en-US" sz="2800" spc="-10" dirty="0">
                <a:latin typeface="Consolas"/>
              </a:rPr>
              <a:t>語句用於向表格中插入新的資料。</a:t>
            </a:r>
          </a:p>
          <a:p>
            <a:endParaRPr lang="zh-CN" altLang="en-US" sz="2800" spc="-10" dirty="0">
              <a:latin typeface="Consolas"/>
            </a:endParaRPr>
          </a:p>
          <a:p>
            <a:r>
              <a:rPr lang="en-US" altLang="zh-CN" sz="2800" spc="-10" dirty="0">
                <a:latin typeface="Consolas"/>
              </a:rPr>
              <a:t>2. </a:t>
            </a:r>
            <a:r>
              <a:rPr lang="en-US" altLang="zh-TW" sz="2800" spc="-10" dirty="0">
                <a:latin typeface="Consolas"/>
              </a:rPr>
              <a:t>UPDATE </a:t>
            </a:r>
            <a:r>
              <a:rPr lang="zh-CN" altLang="en-US" sz="2800" spc="-10" dirty="0">
                <a:latin typeface="Consolas"/>
              </a:rPr>
              <a:t>語句用於修改表格中的資料。</a:t>
            </a:r>
          </a:p>
        </p:txBody>
      </p:sp>
    </p:spTree>
    <p:extLst>
      <p:ext uri="{BB962C8B-B14F-4D97-AF65-F5344CB8AC3E}">
        <p14:creationId xmlns:p14="http://schemas.microsoft.com/office/powerpoint/2010/main" val="5948454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E31E4C-A8EE-558F-5F01-D70897400045}"/>
              </a:ext>
            </a:extLst>
          </p:cNvPr>
          <p:cNvSpPr>
            <a:spLocks noGrp="1"/>
          </p:cNvSpPr>
          <p:nvPr>
            <p:ph type="title"/>
          </p:nvPr>
        </p:nvSpPr>
        <p:spPr>
          <a:xfrm>
            <a:off x="913773" y="135917"/>
            <a:ext cx="10364451" cy="1596177"/>
          </a:xfrm>
        </p:spPr>
        <p:txBody>
          <a:bodyPr>
            <a:normAutofit/>
          </a:bodyPr>
          <a:lstStyle/>
          <a:p>
            <a:r>
              <a:rPr lang="zh-TW" altLang="en-US" sz="4800" dirty="0">
                <a:latin typeface="楷体" panose="02010609060101010101" pitchFamily="49" charset="-122"/>
                <a:ea typeface="楷体" panose="02010609060101010101" pitchFamily="49" charset="-122"/>
              </a:rPr>
              <a:t>資料操作語句</a:t>
            </a:r>
          </a:p>
        </p:txBody>
      </p:sp>
      <p:pic>
        <p:nvPicPr>
          <p:cNvPr id="7" name="图片 6">
            <a:extLst>
              <a:ext uri="{FF2B5EF4-FFF2-40B4-BE49-F238E27FC236}">
                <a16:creationId xmlns:a16="http://schemas.microsoft.com/office/drawing/2014/main" id="{A6EA3130-CE55-F89B-FB84-C897172B987F}"/>
              </a:ext>
            </a:extLst>
          </p:cNvPr>
          <p:cNvPicPr>
            <a:picLocks noChangeAspect="1"/>
          </p:cNvPicPr>
          <p:nvPr/>
        </p:nvPicPr>
        <p:blipFill>
          <a:blip r:embed="rId2"/>
          <a:stretch>
            <a:fillRect/>
          </a:stretch>
        </p:blipFill>
        <p:spPr>
          <a:xfrm>
            <a:off x="351878" y="1530018"/>
            <a:ext cx="11488244" cy="4845382"/>
          </a:xfrm>
          <a:prstGeom prst="rect">
            <a:avLst/>
          </a:prstGeom>
        </p:spPr>
      </p:pic>
    </p:spTree>
    <p:extLst>
      <p:ext uri="{BB962C8B-B14F-4D97-AF65-F5344CB8AC3E}">
        <p14:creationId xmlns:p14="http://schemas.microsoft.com/office/powerpoint/2010/main" val="3035880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AF099E-F0F3-2A02-4146-B0B97FC876E4}"/>
              </a:ext>
            </a:extLst>
          </p:cNvPr>
          <p:cNvSpPr>
            <a:spLocks noGrp="1"/>
          </p:cNvSpPr>
          <p:nvPr>
            <p:ph type="ctrTitle"/>
          </p:nvPr>
        </p:nvSpPr>
        <p:spPr>
          <a:xfrm>
            <a:off x="1370806" y="1326185"/>
            <a:ext cx="9450388" cy="2509213"/>
          </a:xfrm>
        </p:spPr>
        <p:txBody>
          <a:bodyPr>
            <a:normAutofit/>
          </a:bodyPr>
          <a:lstStyle/>
          <a:p>
            <a:r>
              <a:rPr lang="zh-TW" altLang="en-US" sz="7200" spc="-10" dirty="0">
                <a:latin typeface="楷体" panose="02010609060101010101" pitchFamily="49" charset="-122"/>
                <a:ea typeface="楷体" panose="02010609060101010101" pitchFamily="49" charset="-122"/>
              </a:rPr>
              <a:t>基本查詢語句</a:t>
            </a:r>
            <a:endParaRPr lang="zh-CN" altLang="en-US" sz="7200" dirty="0">
              <a:latin typeface="楷体" panose="02010609060101010101" pitchFamily="49" charset="-122"/>
              <a:ea typeface="楷体" panose="02010609060101010101" pitchFamily="49" charset="-122"/>
            </a:endParaRPr>
          </a:p>
        </p:txBody>
      </p:sp>
      <p:sp>
        <p:nvSpPr>
          <p:cNvPr id="3" name="标题 1">
            <a:extLst>
              <a:ext uri="{FF2B5EF4-FFF2-40B4-BE49-F238E27FC236}">
                <a16:creationId xmlns:a16="http://schemas.microsoft.com/office/drawing/2014/main" id="{EEF3AA95-B8D7-8F13-4E9A-808180D062CF}"/>
              </a:ext>
            </a:extLst>
          </p:cNvPr>
          <p:cNvSpPr txBox="1">
            <a:spLocks/>
          </p:cNvSpPr>
          <p:nvPr/>
        </p:nvSpPr>
        <p:spPr>
          <a:xfrm>
            <a:off x="3144123" y="2976880"/>
            <a:ext cx="5903754" cy="147319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800" kern="1200" cap="all" baseline="0">
                <a:solidFill>
                  <a:schemeClr val="tx1"/>
                </a:solidFill>
                <a:effectLst/>
                <a:latin typeface="+mj-lt"/>
                <a:ea typeface="+mj-ea"/>
                <a:cs typeface="+mj-cs"/>
              </a:defRPr>
            </a:lvl1pPr>
          </a:lstStyle>
          <a:p>
            <a:r>
              <a:rPr lang="zh-TW" altLang="en-US" sz="4000" spc="-10" dirty="0">
                <a:latin typeface="楷体" panose="02010609060101010101" pitchFamily="49" charset="-122"/>
                <a:ea typeface="楷体" panose="02010609060101010101" pitchFamily="49" charset="-122"/>
              </a:rPr>
              <a:t>搭配 </a:t>
            </a:r>
            <a:r>
              <a:rPr lang="en-US" altLang="zh-TW" sz="4000" spc="-10" dirty="0">
                <a:latin typeface="楷体" panose="02010609060101010101" pitchFamily="49" charset="-122"/>
                <a:ea typeface="楷体" panose="02010609060101010101" pitchFamily="49" charset="-122"/>
              </a:rPr>
              <a:t>MySQL </a:t>
            </a:r>
            <a:r>
              <a:rPr lang="zh-TW" altLang="en-US" sz="4000" spc="-10" dirty="0">
                <a:latin typeface="楷体" panose="02010609060101010101" pitchFamily="49" charset="-122"/>
                <a:ea typeface="楷体" panose="02010609060101010101" pitchFamily="49" charset="-122"/>
              </a:rPr>
              <a:t>實作進行</a:t>
            </a:r>
          </a:p>
        </p:txBody>
      </p:sp>
    </p:spTree>
    <p:extLst>
      <p:ext uri="{BB962C8B-B14F-4D97-AF65-F5344CB8AC3E}">
        <p14:creationId xmlns:p14="http://schemas.microsoft.com/office/powerpoint/2010/main" val="4365184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E31E4C-A8EE-558F-5F01-D70897400045}"/>
              </a:ext>
            </a:extLst>
          </p:cNvPr>
          <p:cNvSpPr>
            <a:spLocks noGrp="1"/>
          </p:cNvSpPr>
          <p:nvPr>
            <p:ph type="title"/>
          </p:nvPr>
        </p:nvSpPr>
        <p:spPr>
          <a:xfrm>
            <a:off x="913773" y="135917"/>
            <a:ext cx="10364451" cy="1596177"/>
          </a:xfrm>
        </p:spPr>
        <p:txBody>
          <a:bodyPr>
            <a:normAutofit/>
          </a:bodyPr>
          <a:lstStyle/>
          <a:p>
            <a:r>
              <a:rPr lang="en-US" altLang="zh-TW" sz="4800" dirty="0">
                <a:latin typeface="楷体" panose="02010609060101010101" pitchFamily="49" charset="-122"/>
                <a:ea typeface="楷体" panose="02010609060101010101" pitchFamily="49" charset="-122"/>
              </a:rPr>
              <a:t>SELECT </a:t>
            </a:r>
            <a:r>
              <a:rPr lang="zh-TW" altLang="en-US" sz="4800" dirty="0">
                <a:latin typeface="楷体" panose="02010609060101010101" pitchFamily="49" charset="-122"/>
                <a:ea typeface="楷体" panose="02010609060101010101" pitchFamily="49" charset="-122"/>
              </a:rPr>
              <a:t>語句的基本結構</a:t>
            </a:r>
          </a:p>
        </p:txBody>
      </p:sp>
      <p:sp>
        <p:nvSpPr>
          <p:cNvPr id="3" name="内容占位符 2">
            <a:extLst>
              <a:ext uri="{FF2B5EF4-FFF2-40B4-BE49-F238E27FC236}">
                <a16:creationId xmlns:a16="http://schemas.microsoft.com/office/drawing/2014/main" id="{DBD95B9B-E694-367F-821A-1591E3BD7F52}"/>
              </a:ext>
            </a:extLst>
          </p:cNvPr>
          <p:cNvSpPr>
            <a:spLocks noGrp="1"/>
          </p:cNvSpPr>
          <p:nvPr>
            <p:ph sz="quarter" idx="13"/>
          </p:nvPr>
        </p:nvSpPr>
        <p:spPr>
          <a:xfrm>
            <a:off x="1437013" y="2539814"/>
            <a:ext cx="11831947" cy="721360"/>
          </a:xfrm>
        </p:spPr>
        <p:txBody>
          <a:bodyPr>
            <a:noAutofit/>
          </a:bodyPr>
          <a:lstStyle/>
          <a:p>
            <a:r>
              <a:rPr lang="en-US" altLang="zh-TW" sz="2800" spc="-10" dirty="0">
                <a:latin typeface="Consolas"/>
              </a:rPr>
              <a:t>1. SELECT </a:t>
            </a:r>
            <a:r>
              <a:rPr lang="zh-TW" altLang="en-US" sz="2800" spc="-10" dirty="0">
                <a:latin typeface="Consolas"/>
              </a:rPr>
              <a:t>語句用於從資料庫表格中選擇資料</a:t>
            </a:r>
          </a:p>
          <a:p>
            <a:endParaRPr lang="zh-TW" altLang="en-US" sz="2800" spc="-10" dirty="0">
              <a:latin typeface="Consolas"/>
            </a:endParaRPr>
          </a:p>
          <a:p>
            <a:r>
              <a:rPr lang="en-US" altLang="zh-TW" sz="2800" spc="-10" dirty="0">
                <a:latin typeface="Consolas"/>
              </a:rPr>
              <a:t>2. </a:t>
            </a:r>
            <a:r>
              <a:rPr lang="zh-TW" altLang="en-US" sz="2800" spc="-10" dirty="0">
                <a:latin typeface="Consolas"/>
              </a:rPr>
              <a:t>可以指定要選擇的欄位名稱，或使用 * 來選擇所有欄位</a:t>
            </a:r>
          </a:p>
        </p:txBody>
      </p:sp>
    </p:spTree>
    <p:extLst>
      <p:ext uri="{BB962C8B-B14F-4D97-AF65-F5344CB8AC3E}">
        <p14:creationId xmlns:p14="http://schemas.microsoft.com/office/powerpoint/2010/main" val="86060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AF099E-F0F3-2A02-4146-B0B97FC876E4}"/>
              </a:ext>
            </a:extLst>
          </p:cNvPr>
          <p:cNvSpPr>
            <a:spLocks noGrp="1"/>
          </p:cNvSpPr>
          <p:nvPr>
            <p:ph type="ctrTitle"/>
          </p:nvPr>
        </p:nvSpPr>
        <p:spPr/>
        <p:txBody>
          <a:bodyPr>
            <a:normAutofit/>
          </a:bodyPr>
          <a:lstStyle/>
          <a:p>
            <a:r>
              <a:rPr lang="zh-TW" altLang="en-US" sz="7200" spc="-10" dirty="0">
                <a:latin typeface="楷体" panose="02010609060101010101" pitchFamily="49" charset="-122"/>
                <a:ea typeface="楷体" panose="02010609060101010101" pitchFamily="49" charset="-122"/>
              </a:rPr>
              <a:t>一段小故事</a:t>
            </a:r>
            <a:endParaRPr lang="zh-CN" altLang="en-US" sz="7200" dirty="0">
              <a:latin typeface="楷体" panose="02010609060101010101" pitchFamily="49" charset="-122"/>
              <a:ea typeface="楷体" panose="02010609060101010101" pitchFamily="49" charset="-122"/>
            </a:endParaRPr>
          </a:p>
        </p:txBody>
      </p:sp>
      <p:sp>
        <p:nvSpPr>
          <p:cNvPr id="3" name="标题 1">
            <a:extLst>
              <a:ext uri="{FF2B5EF4-FFF2-40B4-BE49-F238E27FC236}">
                <a16:creationId xmlns:a16="http://schemas.microsoft.com/office/drawing/2014/main" id="{CB2D5B31-A209-4840-C3CF-C8BB2C3F5FDB}"/>
              </a:ext>
            </a:extLst>
          </p:cNvPr>
          <p:cNvSpPr txBox="1">
            <a:spLocks/>
          </p:cNvSpPr>
          <p:nvPr/>
        </p:nvSpPr>
        <p:spPr>
          <a:xfrm>
            <a:off x="3144123" y="2976880"/>
            <a:ext cx="5903754" cy="147319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800" kern="1200" cap="all" baseline="0">
                <a:solidFill>
                  <a:schemeClr val="tx1"/>
                </a:solidFill>
                <a:effectLst/>
                <a:latin typeface="+mj-lt"/>
                <a:ea typeface="+mj-ea"/>
                <a:cs typeface="+mj-cs"/>
              </a:defRPr>
            </a:lvl1pPr>
          </a:lstStyle>
          <a:p>
            <a:r>
              <a:rPr lang="en-US" altLang="zh-TW" sz="4000" spc="-10" dirty="0">
                <a:latin typeface="楷体" panose="02010609060101010101" pitchFamily="49" charset="-122"/>
                <a:ea typeface="楷体" panose="02010609060101010101" pitchFamily="49" charset="-122"/>
              </a:rPr>
              <a:t>CTF? SQL</a:t>
            </a:r>
            <a:r>
              <a:rPr lang="zh-TW" altLang="en-US" sz="4000" spc="-10" dirty="0">
                <a:latin typeface="楷体" panose="02010609060101010101" pitchFamily="49" charset="-122"/>
                <a:ea typeface="楷体" panose="02010609060101010101" pitchFamily="49" charset="-122"/>
              </a:rPr>
              <a:t>注入</a:t>
            </a:r>
            <a:r>
              <a:rPr lang="en-US" altLang="zh-TW" sz="4000" spc="-10" dirty="0">
                <a:latin typeface="楷体" panose="02010609060101010101" pitchFamily="49" charset="-122"/>
                <a:ea typeface="楷体" panose="02010609060101010101" pitchFamily="49" charset="-122"/>
              </a:rPr>
              <a:t>?</a:t>
            </a:r>
            <a:endParaRPr lang="zh-TW" altLang="en-US" sz="4000" spc="-1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1082370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E31E4C-A8EE-558F-5F01-D70897400045}"/>
              </a:ext>
            </a:extLst>
          </p:cNvPr>
          <p:cNvSpPr>
            <a:spLocks noGrp="1"/>
          </p:cNvSpPr>
          <p:nvPr>
            <p:ph type="title"/>
          </p:nvPr>
        </p:nvSpPr>
        <p:spPr>
          <a:xfrm>
            <a:off x="913773" y="135917"/>
            <a:ext cx="10364451" cy="1596177"/>
          </a:xfrm>
        </p:spPr>
        <p:txBody>
          <a:bodyPr>
            <a:normAutofit/>
          </a:bodyPr>
          <a:lstStyle/>
          <a:p>
            <a:r>
              <a:rPr lang="en-US" altLang="zh-TW" sz="4800" dirty="0">
                <a:latin typeface="楷体" panose="02010609060101010101" pitchFamily="49" charset="-122"/>
                <a:ea typeface="楷体" panose="02010609060101010101" pitchFamily="49" charset="-122"/>
              </a:rPr>
              <a:t>SELECT </a:t>
            </a:r>
            <a:r>
              <a:rPr lang="zh-TW" altLang="en-US" sz="4800" dirty="0">
                <a:latin typeface="楷体" panose="02010609060101010101" pitchFamily="49" charset="-122"/>
                <a:ea typeface="楷体" panose="02010609060101010101" pitchFamily="49" charset="-122"/>
              </a:rPr>
              <a:t>語句的基本結構</a:t>
            </a:r>
          </a:p>
        </p:txBody>
      </p:sp>
      <p:pic>
        <p:nvPicPr>
          <p:cNvPr id="7" name="图片 6">
            <a:extLst>
              <a:ext uri="{FF2B5EF4-FFF2-40B4-BE49-F238E27FC236}">
                <a16:creationId xmlns:a16="http://schemas.microsoft.com/office/drawing/2014/main" id="{4CF0CDF7-4001-7CD4-903D-FE9363FEBB0D}"/>
              </a:ext>
            </a:extLst>
          </p:cNvPr>
          <p:cNvPicPr>
            <a:picLocks noChangeAspect="1"/>
          </p:cNvPicPr>
          <p:nvPr/>
        </p:nvPicPr>
        <p:blipFill>
          <a:blip r:embed="rId2"/>
          <a:stretch>
            <a:fillRect/>
          </a:stretch>
        </p:blipFill>
        <p:spPr>
          <a:xfrm>
            <a:off x="274955" y="2177034"/>
            <a:ext cx="11642089" cy="3248405"/>
          </a:xfrm>
          <a:prstGeom prst="rect">
            <a:avLst/>
          </a:prstGeom>
        </p:spPr>
      </p:pic>
    </p:spTree>
    <p:extLst>
      <p:ext uri="{BB962C8B-B14F-4D97-AF65-F5344CB8AC3E}">
        <p14:creationId xmlns:p14="http://schemas.microsoft.com/office/powerpoint/2010/main" val="40744275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E31E4C-A8EE-558F-5F01-D70897400045}"/>
              </a:ext>
            </a:extLst>
          </p:cNvPr>
          <p:cNvSpPr>
            <a:spLocks noGrp="1"/>
          </p:cNvSpPr>
          <p:nvPr>
            <p:ph type="title"/>
          </p:nvPr>
        </p:nvSpPr>
        <p:spPr>
          <a:xfrm>
            <a:off x="913773" y="135917"/>
            <a:ext cx="10364451" cy="1596177"/>
          </a:xfrm>
        </p:spPr>
        <p:txBody>
          <a:bodyPr>
            <a:normAutofit/>
          </a:bodyPr>
          <a:lstStyle/>
          <a:p>
            <a:r>
              <a:rPr lang="en-US" altLang="zh-TW" sz="4800" dirty="0">
                <a:latin typeface="楷体" panose="02010609060101010101" pitchFamily="49" charset="-122"/>
                <a:ea typeface="楷体" panose="02010609060101010101" pitchFamily="49" charset="-122"/>
              </a:rPr>
              <a:t>WHERE </a:t>
            </a:r>
            <a:r>
              <a:rPr lang="zh-TW" altLang="en-US" sz="4800" dirty="0">
                <a:latin typeface="楷体" panose="02010609060101010101" pitchFamily="49" charset="-122"/>
                <a:ea typeface="楷体" panose="02010609060101010101" pitchFamily="49" charset="-122"/>
              </a:rPr>
              <a:t>子句</a:t>
            </a:r>
          </a:p>
        </p:txBody>
      </p:sp>
      <p:sp>
        <p:nvSpPr>
          <p:cNvPr id="3" name="内容占位符 2">
            <a:extLst>
              <a:ext uri="{FF2B5EF4-FFF2-40B4-BE49-F238E27FC236}">
                <a16:creationId xmlns:a16="http://schemas.microsoft.com/office/drawing/2014/main" id="{DBD95B9B-E694-367F-821A-1591E3BD7F52}"/>
              </a:ext>
            </a:extLst>
          </p:cNvPr>
          <p:cNvSpPr>
            <a:spLocks noGrp="1"/>
          </p:cNvSpPr>
          <p:nvPr>
            <p:ph sz="quarter" idx="13"/>
          </p:nvPr>
        </p:nvSpPr>
        <p:spPr>
          <a:xfrm>
            <a:off x="852813" y="1267136"/>
            <a:ext cx="11393815" cy="721360"/>
          </a:xfrm>
        </p:spPr>
        <p:txBody>
          <a:bodyPr>
            <a:noAutofit/>
          </a:bodyPr>
          <a:lstStyle/>
          <a:p>
            <a:r>
              <a:rPr lang="zh-TW" altLang="en-US" sz="2400" dirty="0">
                <a:latin typeface="楷体" panose="02010609060101010101" pitchFamily="49" charset="-122"/>
                <a:ea typeface="楷体" panose="02010609060101010101" pitchFamily="49" charset="-122"/>
              </a:rPr>
              <a:t>如何過濾資料</a:t>
            </a:r>
            <a:endParaRPr lang="zh-TW" altLang="en-US" sz="2400" spc="-10" dirty="0">
              <a:latin typeface="Consolas"/>
            </a:endParaRPr>
          </a:p>
        </p:txBody>
      </p:sp>
      <p:sp>
        <p:nvSpPr>
          <p:cNvPr id="5" name="内容占位符 2">
            <a:extLst>
              <a:ext uri="{FF2B5EF4-FFF2-40B4-BE49-F238E27FC236}">
                <a16:creationId xmlns:a16="http://schemas.microsoft.com/office/drawing/2014/main" id="{E544B0B5-2190-3C2E-7699-5DD7B1193C51}"/>
              </a:ext>
            </a:extLst>
          </p:cNvPr>
          <p:cNvSpPr txBox="1">
            <a:spLocks/>
          </p:cNvSpPr>
          <p:nvPr/>
        </p:nvSpPr>
        <p:spPr>
          <a:xfrm>
            <a:off x="1056013" y="2565214"/>
            <a:ext cx="11831947" cy="72136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US" altLang="zh-TW" sz="2800" spc="-10" dirty="0">
                <a:latin typeface="Consolas"/>
              </a:rPr>
              <a:t>1. WHERE </a:t>
            </a:r>
            <a:r>
              <a:rPr lang="zh-TW" altLang="en-US" sz="2800" spc="-10" dirty="0">
                <a:latin typeface="Consolas"/>
              </a:rPr>
              <a:t>子句用於過濾查詢結果</a:t>
            </a:r>
          </a:p>
          <a:p>
            <a:endParaRPr lang="zh-TW" altLang="en-US" sz="2800" spc="-10" dirty="0">
              <a:latin typeface="Consolas"/>
            </a:endParaRPr>
          </a:p>
          <a:p>
            <a:r>
              <a:rPr lang="en-US" altLang="zh-TW" sz="2800" spc="-10" dirty="0">
                <a:latin typeface="Consolas"/>
              </a:rPr>
              <a:t>2. </a:t>
            </a:r>
            <a:r>
              <a:rPr lang="zh-TW" altLang="en-US" sz="2800" spc="-10" dirty="0">
                <a:latin typeface="Consolas"/>
              </a:rPr>
              <a:t>可以使用比較運算符，如 </a:t>
            </a:r>
            <a:r>
              <a:rPr lang="en-US" altLang="zh-TW" sz="2800" spc="-10" dirty="0">
                <a:latin typeface="Consolas"/>
              </a:rPr>
              <a:t>=</a:t>
            </a:r>
            <a:r>
              <a:rPr lang="zh-TW" altLang="en-US" sz="2800" spc="-10" dirty="0">
                <a:latin typeface="Consolas"/>
              </a:rPr>
              <a:t>、</a:t>
            </a:r>
            <a:r>
              <a:rPr lang="en-US" altLang="zh-TW" sz="2800" spc="-10" dirty="0">
                <a:latin typeface="Consolas"/>
              </a:rPr>
              <a:t>&lt;&gt;</a:t>
            </a:r>
            <a:r>
              <a:rPr lang="zh-TW" altLang="en-US" sz="2800" spc="-10" dirty="0">
                <a:latin typeface="Consolas"/>
              </a:rPr>
              <a:t>、</a:t>
            </a:r>
            <a:r>
              <a:rPr lang="en-US" altLang="zh-TW" sz="2800" spc="-10" dirty="0">
                <a:latin typeface="Consolas"/>
              </a:rPr>
              <a:t>&gt;</a:t>
            </a:r>
            <a:r>
              <a:rPr lang="zh-TW" altLang="en-US" sz="2800" spc="-10" dirty="0">
                <a:latin typeface="Consolas"/>
              </a:rPr>
              <a:t>、</a:t>
            </a:r>
            <a:r>
              <a:rPr lang="en-US" altLang="zh-TW" sz="2800" spc="-10" dirty="0">
                <a:latin typeface="Consolas"/>
              </a:rPr>
              <a:t>&lt; </a:t>
            </a:r>
            <a:r>
              <a:rPr lang="zh-TW" altLang="en-US" sz="2800" spc="-10" dirty="0">
                <a:latin typeface="Consolas"/>
              </a:rPr>
              <a:t>等來指定過濾條件</a:t>
            </a:r>
          </a:p>
        </p:txBody>
      </p:sp>
    </p:spTree>
    <p:extLst>
      <p:ext uri="{BB962C8B-B14F-4D97-AF65-F5344CB8AC3E}">
        <p14:creationId xmlns:p14="http://schemas.microsoft.com/office/powerpoint/2010/main" val="29708312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E31E4C-A8EE-558F-5F01-D70897400045}"/>
              </a:ext>
            </a:extLst>
          </p:cNvPr>
          <p:cNvSpPr>
            <a:spLocks noGrp="1"/>
          </p:cNvSpPr>
          <p:nvPr>
            <p:ph type="title"/>
          </p:nvPr>
        </p:nvSpPr>
        <p:spPr>
          <a:xfrm>
            <a:off x="913773" y="135917"/>
            <a:ext cx="10364451" cy="1596177"/>
          </a:xfrm>
        </p:spPr>
        <p:txBody>
          <a:bodyPr>
            <a:normAutofit/>
          </a:bodyPr>
          <a:lstStyle/>
          <a:p>
            <a:r>
              <a:rPr lang="en-US" altLang="zh-TW" sz="4800" dirty="0">
                <a:latin typeface="楷体" panose="02010609060101010101" pitchFamily="49" charset="-122"/>
                <a:ea typeface="楷体" panose="02010609060101010101" pitchFamily="49" charset="-122"/>
              </a:rPr>
              <a:t>WHERE </a:t>
            </a:r>
            <a:r>
              <a:rPr lang="zh-TW" altLang="en-US" sz="4800" dirty="0">
                <a:latin typeface="楷体" panose="02010609060101010101" pitchFamily="49" charset="-122"/>
                <a:ea typeface="楷体" panose="02010609060101010101" pitchFamily="49" charset="-122"/>
              </a:rPr>
              <a:t>子句</a:t>
            </a:r>
          </a:p>
        </p:txBody>
      </p:sp>
      <p:sp>
        <p:nvSpPr>
          <p:cNvPr id="3" name="内容占位符 2">
            <a:extLst>
              <a:ext uri="{FF2B5EF4-FFF2-40B4-BE49-F238E27FC236}">
                <a16:creationId xmlns:a16="http://schemas.microsoft.com/office/drawing/2014/main" id="{DBD95B9B-E694-367F-821A-1591E3BD7F52}"/>
              </a:ext>
            </a:extLst>
          </p:cNvPr>
          <p:cNvSpPr>
            <a:spLocks noGrp="1"/>
          </p:cNvSpPr>
          <p:nvPr>
            <p:ph sz="quarter" idx="13"/>
          </p:nvPr>
        </p:nvSpPr>
        <p:spPr>
          <a:xfrm>
            <a:off x="852813" y="1267136"/>
            <a:ext cx="11393815" cy="721360"/>
          </a:xfrm>
        </p:spPr>
        <p:txBody>
          <a:bodyPr>
            <a:noAutofit/>
          </a:bodyPr>
          <a:lstStyle/>
          <a:p>
            <a:r>
              <a:rPr lang="zh-TW" altLang="en-US" sz="2400" dirty="0">
                <a:latin typeface="楷体" panose="02010609060101010101" pitchFamily="49" charset="-122"/>
                <a:ea typeface="楷体" panose="02010609060101010101" pitchFamily="49" charset="-122"/>
              </a:rPr>
              <a:t>如何過濾資料</a:t>
            </a:r>
            <a:endParaRPr lang="zh-TW" altLang="en-US" sz="2400" spc="-10" dirty="0">
              <a:latin typeface="Consolas"/>
            </a:endParaRPr>
          </a:p>
        </p:txBody>
      </p:sp>
      <p:pic>
        <p:nvPicPr>
          <p:cNvPr id="6" name="图片 5">
            <a:extLst>
              <a:ext uri="{FF2B5EF4-FFF2-40B4-BE49-F238E27FC236}">
                <a16:creationId xmlns:a16="http://schemas.microsoft.com/office/drawing/2014/main" id="{8FA0D78F-1DC4-6349-EF15-2B5FA89EF2A9}"/>
              </a:ext>
            </a:extLst>
          </p:cNvPr>
          <p:cNvPicPr>
            <a:picLocks noChangeAspect="1"/>
          </p:cNvPicPr>
          <p:nvPr/>
        </p:nvPicPr>
        <p:blipFill>
          <a:blip r:embed="rId2"/>
          <a:stretch>
            <a:fillRect/>
          </a:stretch>
        </p:blipFill>
        <p:spPr>
          <a:xfrm>
            <a:off x="207872" y="2370499"/>
            <a:ext cx="11776255" cy="2252065"/>
          </a:xfrm>
          <a:prstGeom prst="rect">
            <a:avLst/>
          </a:prstGeom>
        </p:spPr>
      </p:pic>
    </p:spTree>
    <p:extLst>
      <p:ext uri="{BB962C8B-B14F-4D97-AF65-F5344CB8AC3E}">
        <p14:creationId xmlns:p14="http://schemas.microsoft.com/office/powerpoint/2010/main" val="12801849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E31E4C-A8EE-558F-5F01-D70897400045}"/>
              </a:ext>
            </a:extLst>
          </p:cNvPr>
          <p:cNvSpPr>
            <a:spLocks noGrp="1"/>
          </p:cNvSpPr>
          <p:nvPr>
            <p:ph type="title"/>
          </p:nvPr>
        </p:nvSpPr>
        <p:spPr>
          <a:xfrm>
            <a:off x="913773" y="135917"/>
            <a:ext cx="10364451" cy="1596177"/>
          </a:xfrm>
        </p:spPr>
        <p:txBody>
          <a:bodyPr>
            <a:normAutofit/>
          </a:bodyPr>
          <a:lstStyle/>
          <a:p>
            <a:r>
              <a:rPr lang="zh-CN" altLang="en-US" sz="4800" dirty="0">
                <a:latin typeface="楷体" panose="02010609060101010101" pitchFamily="49" charset="-122"/>
                <a:ea typeface="楷体" panose="02010609060101010101" pitchFamily="49" charset="-122"/>
              </a:rPr>
              <a:t>排序和分組</a:t>
            </a:r>
          </a:p>
        </p:txBody>
      </p:sp>
      <p:sp>
        <p:nvSpPr>
          <p:cNvPr id="3" name="内容占位符 2">
            <a:extLst>
              <a:ext uri="{FF2B5EF4-FFF2-40B4-BE49-F238E27FC236}">
                <a16:creationId xmlns:a16="http://schemas.microsoft.com/office/drawing/2014/main" id="{DBD95B9B-E694-367F-821A-1591E3BD7F52}"/>
              </a:ext>
            </a:extLst>
          </p:cNvPr>
          <p:cNvSpPr>
            <a:spLocks noGrp="1"/>
          </p:cNvSpPr>
          <p:nvPr>
            <p:ph sz="quarter" idx="13"/>
          </p:nvPr>
        </p:nvSpPr>
        <p:spPr>
          <a:xfrm>
            <a:off x="852813" y="1267136"/>
            <a:ext cx="11393815" cy="721360"/>
          </a:xfrm>
        </p:spPr>
        <p:txBody>
          <a:bodyPr>
            <a:noAutofit/>
          </a:bodyPr>
          <a:lstStyle/>
          <a:p>
            <a:r>
              <a:rPr lang="en-US" altLang="zh-TW" sz="2400" dirty="0">
                <a:latin typeface="楷体" panose="02010609060101010101" pitchFamily="49" charset="-122"/>
                <a:ea typeface="楷体" panose="02010609060101010101" pitchFamily="49" charset="-122"/>
              </a:rPr>
              <a:t>ORDER BY </a:t>
            </a:r>
            <a:r>
              <a:rPr lang="zh-CN" altLang="en-US" sz="2400" dirty="0">
                <a:latin typeface="楷体" panose="02010609060101010101" pitchFamily="49" charset="-122"/>
                <a:ea typeface="楷体" panose="02010609060101010101" pitchFamily="49" charset="-122"/>
              </a:rPr>
              <a:t>和 </a:t>
            </a:r>
            <a:r>
              <a:rPr lang="en-US" altLang="zh-TW" sz="2400" dirty="0">
                <a:latin typeface="楷体" panose="02010609060101010101" pitchFamily="49" charset="-122"/>
                <a:ea typeface="楷体" panose="02010609060101010101" pitchFamily="49" charset="-122"/>
              </a:rPr>
              <a:t>GROUP BY </a:t>
            </a:r>
            <a:r>
              <a:rPr lang="zh-CN" altLang="en-US" sz="2400" dirty="0">
                <a:latin typeface="楷体" panose="02010609060101010101" pitchFamily="49" charset="-122"/>
                <a:ea typeface="楷体" panose="02010609060101010101" pitchFamily="49" charset="-122"/>
              </a:rPr>
              <a:t>的使用</a:t>
            </a:r>
            <a:endParaRPr lang="zh-TW" altLang="en-US" sz="2400" spc="-10" dirty="0">
              <a:latin typeface="Consolas"/>
            </a:endParaRPr>
          </a:p>
        </p:txBody>
      </p:sp>
      <p:sp>
        <p:nvSpPr>
          <p:cNvPr id="5" name="内容占位符 2">
            <a:extLst>
              <a:ext uri="{FF2B5EF4-FFF2-40B4-BE49-F238E27FC236}">
                <a16:creationId xmlns:a16="http://schemas.microsoft.com/office/drawing/2014/main" id="{E544B0B5-2190-3C2E-7699-5DD7B1193C51}"/>
              </a:ext>
            </a:extLst>
          </p:cNvPr>
          <p:cNvSpPr txBox="1">
            <a:spLocks/>
          </p:cNvSpPr>
          <p:nvPr/>
        </p:nvSpPr>
        <p:spPr>
          <a:xfrm>
            <a:off x="2087253" y="2600774"/>
            <a:ext cx="11831947" cy="72136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US" altLang="zh-TW" sz="2800" spc="-10" dirty="0">
                <a:latin typeface="Consolas"/>
              </a:rPr>
              <a:t>1. ORDER BY </a:t>
            </a:r>
            <a:r>
              <a:rPr lang="zh-CN" altLang="en-US" sz="2800" spc="-10" dirty="0">
                <a:latin typeface="Consolas"/>
              </a:rPr>
              <a:t>子句用於對查詢結果進行排序。</a:t>
            </a:r>
          </a:p>
          <a:p>
            <a:endParaRPr lang="zh-CN" altLang="en-US" sz="2800" spc="-10" dirty="0">
              <a:latin typeface="Consolas"/>
            </a:endParaRPr>
          </a:p>
          <a:p>
            <a:r>
              <a:rPr lang="en-US" altLang="zh-CN" sz="2800" spc="-10" dirty="0">
                <a:latin typeface="Consolas"/>
              </a:rPr>
              <a:t>2. </a:t>
            </a:r>
            <a:r>
              <a:rPr lang="en-US" altLang="zh-TW" sz="2800" spc="-10" dirty="0">
                <a:latin typeface="Consolas"/>
              </a:rPr>
              <a:t>GROUP BY </a:t>
            </a:r>
            <a:r>
              <a:rPr lang="zh-CN" altLang="en-US" sz="2800" spc="-10" dirty="0">
                <a:latin typeface="Consolas"/>
              </a:rPr>
              <a:t>子句用於對查詢結果進行分組。</a:t>
            </a:r>
          </a:p>
        </p:txBody>
      </p:sp>
    </p:spTree>
    <p:extLst>
      <p:ext uri="{BB962C8B-B14F-4D97-AF65-F5344CB8AC3E}">
        <p14:creationId xmlns:p14="http://schemas.microsoft.com/office/powerpoint/2010/main" val="35671332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E31E4C-A8EE-558F-5F01-D70897400045}"/>
              </a:ext>
            </a:extLst>
          </p:cNvPr>
          <p:cNvSpPr>
            <a:spLocks noGrp="1"/>
          </p:cNvSpPr>
          <p:nvPr>
            <p:ph type="title"/>
          </p:nvPr>
        </p:nvSpPr>
        <p:spPr>
          <a:xfrm>
            <a:off x="913773" y="135917"/>
            <a:ext cx="10364451" cy="1596177"/>
          </a:xfrm>
        </p:spPr>
        <p:txBody>
          <a:bodyPr>
            <a:normAutofit/>
          </a:bodyPr>
          <a:lstStyle/>
          <a:p>
            <a:r>
              <a:rPr lang="zh-CN" altLang="en-US" sz="4800" dirty="0">
                <a:latin typeface="楷体" panose="02010609060101010101" pitchFamily="49" charset="-122"/>
                <a:ea typeface="楷体" panose="02010609060101010101" pitchFamily="49" charset="-122"/>
              </a:rPr>
              <a:t>排序和分組</a:t>
            </a:r>
          </a:p>
        </p:txBody>
      </p:sp>
      <p:sp>
        <p:nvSpPr>
          <p:cNvPr id="3" name="内容占位符 2">
            <a:extLst>
              <a:ext uri="{FF2B5EF4-FFF2-40B4-BE49-F238E27FC236}">
                <a16:creationId xmlns:a16="http://schemas.microsoft.com/office/drawing/2014/main" id="{DBD95B9B-E694-367F-821A-1591E3BD7F52}"/>
              </a:ext>
            </a:extLst>
          </p:cNvPr>
          <p:cNvSpPr>
            <a:spLocks noGrp="1"/>
          </p:cNvSpPr>
          <p:nvPr>
            <p:ph sz="quarter" idx="13"/>
          </p:nvPr>
        </p:nvSpPr>
        <p:spPr>
          <a:xfrm>
            <a:off x="852813" y="1267136"/>
            <a:ext cx="11393815" cy="721360"/>
          </a:xfrm>
        </p:spPr>
        <p:txBody>
          <a:bodyPr>
            <a:noAutofit/>
          </a:bodyPr>
          <a:lstStyle/>
          <a:p>
            <a:r>
              <a:rPr lang="en-US" altLang="zh-TW" sz="2400" dirty="0">
                <a:latin typeface="楷体" panose="02010609060101010101" pitchFamily="49" charset="-122"/>
                <a:ea typeface="楷体" panose="02010609060101010101" pitchFamily="49" charset="-122"/>
              </a:rPr>
              <a:t>order BY </a:t>
            </a:r>
            <a:r>
              <a:rPr lang="zh-CN" altLang="en-US" sz="2400" dirty="0">
                <a:latin typeface="楷体" panose="02010609060101010101" pitchFamily="49" charset="-122"/>
                <a:ea typeface="楷体" panose="02010609060101010101" pitchFamily="49" charset="-122"/>
              </a:rPr>
              <a:t>的使用</a:t>
            </a:r>
            <a:endParaRPr lang="zh-TW" altLang="en-US" sz="2400" spc="-10" dirty="0">
              <a:latin typeface="Consolas"/>
            </a:endParaRPr>
          </a:p>
        </p:txBody>
      </p:sp>
      <p:pic>
        <p:nvPicPr>
          <p:cNvPr id="6" name="图片 5">
            <a:extLst>
              <a:ext uri="{FF2B5EF4-FFF2-40B4-BE49-F238E27FC236}">
                <a16:creationId xmlns:a16="http://schemas.microsoft.com/office/drawing/2014/main" id="{7C8D1393-F97A-6790-8B20-25E4F15321FB}"/>
              </a:ext>
            </a:extLst>
          </p:cNvPr>
          <p:cNvPicPr>
            <a:picLocks noChangeAspect="1"/>
          </p:cNvPicPr>
          <p:nvPr/>
        </p:nvPicPr>
        <p:blipFill>
          <a:blip r:embed="rId2"/>
          <a:stretch>
            <a:fillRect/>
          </a:stretch>
        </p:blipFill>
        <p:spPr>
          <a:xfrm>
            <a:off x="790211" y="2038022"/>
            <a:ext cx="10611573" cy="4494858"/>
          </a:xfrm>
          <a:prstGeom prst="rect">
            <a:avLst/>
          </a:prstGeom>
        </p:spPr>
      </p:pic>
    </p:spTree>
    <p:extLst>
      <p:ext uri="{BB962C8B-B14F-4D97-AF65-F5344CB8AC3E}">
        <p14:creationId xmlns:p14="http://schemas.microsoft.com/office/powerpoint/2010/main" val="26156644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E31E4C-A8EE-558F-5F01-D70897400045}"/>
              </a:ext>
            </a:extLst>
          </p:cNvPr>
          <p:cNvSpPr>
            <a:spLocks noGrp="1"/>
          </p:cNvSpPr>
          <p:nvPr>
            <p:ph type="title"/>
          </p:nvPr>
        </p:nvSpPr>
        <p:spPr>
          <a:xfrm>
            <a:off x="913773" y="135917"/>
            <a:ext cx="10364451" cy="1596177"/>
          </a:xfrm>
        </p:spPr>
        <p:txBody>
          <a:bodyPr>
            <a:normAutofit/>
          </a:bodyPr>
          <a:lstStyle/>
          <a:p>
            <a:r>
              <a:rPr lang="zh-CN" altLang="en-US" sz="4800" dirty="0">
                <a:latin typeface="楷体" panose="02010609060101010101" pitchFamily="49" charset="-122"/>
                <a:ea typeface="楷体" panose="02010609060101010101" pitchFamily="49" charset="-122"/>
              </a:rPr>
              <a:t>排序和分組</a:t>
            </a:r>
          </a:p>
        </p:txBody>
      </p:sp>
      <p:sp>
        <p:nvSpPr>
          <p:cNvPr id="3" name="内容占位符 2">
            <a:extLst>
              <a:ext uri="{FF2B5EF4-FFF2-40B4-BE49-F238E27FC236}">
                <a16:creationId xmlns:a16="http://schemas.microsoft.com/office/drawing/2014/main" id="{DBD95B9B-E694-367F-821A-1591E3BD7F52}"/>
              </a:ext>
            </a:extLst>
          </p:cNvPr>
          <p:cNvSpPr>
            <a:spLocks noGrp="1"/>
          </p:cNvSpPr>
          <p:nvPr>
            <p:ph sz="quarter" idx="13"/>
          </p:nvPr>
        </p:nvSpPr>
        <p:spPr>
          <a:xfrm>
            <a:off x="852813" y="1267136"/>
            <a:ext cx="11393815" cy="721360"/>
          </a:xfrm>
        </p:spPr>
        <p:txBody>
          <a:bodyPr>
            <a:noAutofit/>
          </a:bodyPr>
          <a:lstStyle/>
          <a:p>
            <a:r>
              <a:rPr lang="en-US" altLang="zh-TW" sz="2400" dirty="0">
                <a:latin typeface="楷体" panose="02010609060101010101" pitchFamily="49" charset="-122"/>
                <a:ea typeface="楷体" panose="02010609060101010101" pitchFamily="49" charset="-122"/>
              </a:rPr>
              <a:t>order BY </a:t>
            </a:r>
            <a:r>
              <a:rPr lang="zh-CN" altLang="en-US" sz="2400" dirty="0">
                <a:latin typeface="楷体" panose="02010609060101010101" pitchFamily="49" charset="-122"/>
                <a:ea typeface="楷体" panose="02010609060101010101" pitchFamily="49" charset="-122"/>
              </a:rPr>
              <a:t>的使用</a:t>
            </a:r>
            <a:endParaRPr lang="zh-TW" altLang="en-US" sz="2400" spc="-10" dirty="0">
              <a:latin typeface="Consolas"/>
            </a:endParaRPr>
          </a:p>
        </p:txBody>
      </p:sp>
      <p:pic>
        <p:nvPicPr>
          <p:cNvPr id="5" name="图片 4">
            <a:extLst>
              <a:ext uri="{FF2B5EF4-FFF2-40B4-BE49-F238E27FC236}">
                <a16:creationId xmlns:a16="http://schemas.microsoft.com/office/drawing/2014/main" id="{18286B84-7CC0-7F35-08DE-EB8864F589F3}"/>
              </a:ext>
            </a:extLst>
          </p:cNvPr>
          <p:cNvPicPr>
            <a:picLocks noChangeAspect="1"/>
          </p:cNvPicPr>
          <p:nvPr/>
        </p:nvPicPr>
        <p:blipFill>
          <a:blip r:embed="rId2"/>
          <a:stretch>
            <a:fillRect/>
          </a:stretch>
        </p:blipFill>
        <p:spPr>
          <a:xfrm>
            <a:off x="230742" y="2161214"/>
            <a:ext cx="11730516" cy="3660466"/>
          </a:xfrm>
          <a:prstGeom prst="rect">
            <a:avLst/>
          </a:prstGeom>
        </p:spPr>
      </p:pic>
    </p:spTree>
    <p:extLst>
      <p:ext uri="{BB962C8B-B14F-4D97-AF65-F5344CB8AC3E}">
        <p14:creationId xmlns:p14="http://schemas.microsoft.com/office/powerpoint/2010/main" val="1081631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E31E4C-A8EE-558F-5F01-D70897400045}"/>
              </a:ext>
            </a:extLst>
          </p:cNvPr>
          <p:cNvSpPr>
            <a:spLocks noGrp="1"/>
          </p:cNvSpPr>
          <p:nvPr>
            <p:ph type="title"/>
          </p:nvPr>
        </p:nvSpPr>
        <p:spPr>
          <a:xfrm>
            <a:off x="913773" y="135917"/>
            <a:ext cx="10364451" cy="1596177"/>
          </a:xfrm>
        </p:spPr>
        <p:txBody>
          <a:bodyPr>
            <a:normAutofit/>
          </a:bodyPr>
          <a:lstStyle/>
          <a:p>
            <a:r>
              <a:rPr lang="zh-CN" altLang="en-US" sz="4800" dirty="0">
                <a:latin typeface="楷体" panose="02010609060101010101" pitchFamily="49" charset="-122"/>
                <a:ea typeface="楷体" panose="02010609060101010101" pitchFamily="49" charset="-122"/>
              </a:rPr>
              <a:t>排序和分組</a:t>
            </a:r>
          </a:p>
        </p:txBody>
      </p:sp>
      <p:sp>
        <p:nvSpPr>
          <p:cNvPr id="3" name="内容占位符 2">
            <a:extLst>
              <a:ext uri="{FF2B5EF4-FFF2-40B4-BE49-F238E27FC236}">
                <a16:creationId xmlns:a16="http://schemas.microsoft.com/office/drawing/2014/main" id="{DBD95B9B-E694-367F-821A-1591E3BD7F52}"/>
              </a:ext>
            </a:extLst>
          </p:cNvPr>
          <p:cNvSpPr>
            <a:spLocks noGrp="1"/>
          </p:cNvSpPr>
          <p:nvPr>
            <p:ph sz="quarter" idx="13"/>
          </p:nvPr>
        </p:nvSpPr>
        <p:spPr>
          <a:xfrm>
            <a:off x="852813" y="1267136"/>
            <a:ext cx="11393815" cy="721360"/>
          </a:xfrm>
        </p:spPr>
        <p:txBody>
          <a:bodyPr>
            <a:noAutofit/>
          </a:bodyPr>
          <a:lstStyle/>
          <a:p>
            <a:r>
              <a:rPr lang="en-US" altLang="zh-TW" sz="2400" dirty="0">
                <a:latin typeface="楷体" panose="02010609060101010101" pitchFamily="49" charset="-122"/>
                <a:ea typeface="楷体" panose="02010609060101010101" pitchFamily="49" charset="-122"/>
              </a:rPr>
              <a:t>order BY </a:t>
            </a:r>
            <a:r>
              <a:rPr lang="zh-CN" altLang="en-US" sz="2400" dirty="0">
                <a:latin typeface="楷体" panose="02010609060101010101" pitchFamily="49" charset="-122"/>
                <a:ea typeface="楷体" panose="02010609060101010101" pitchFamily="49" charset="-122"/>
              </a:rPr>
              <a:t>的使用</a:t>
            </a:r>
            <a:endParaRPr lang="zh-TW" altLang="en-US" sz="2400" spc="-10" dirty="0">
              <a:latin typeface="Consolas"/>
            </a:endParaRPr>
          </a:p>
        </p:txBody>
      </p:sp>
      <p:pic>
        <p:nvPicPr>
          <p:cNvPr id="6" name="图片 5">
            <a:extLst>
              <a:ext uri="{FF2B5EF4-FFF2-40B4-BE49-F238E27FC236}">
                <a16:creationId xmlns:a16="http://schemas.microsoft.com/office/drawing/2014/main" id="{DE3F2BDC-25E3-EEA6-1158-2F02506AA827}"/>
              </a:ext>
            </a:extLst>
          </p:cNvPr>
          <p:cNvPicPr>
            <a:picLocks noChangeAspect="1"/>
          </p:cNvPicPr>
          <p:nvPr/>
        </p:nvPicPr>
        <p:blipFill>
          <a:blip r:embed="rId2"/>
          <a:stretch>
            <a:fillRect/>
          </a:stretch>
        </p:blipFill>
        <p:spPr>
          <a:xfrm>
            <a:off x="791120" y="1988496"/>
            <a:ext cx="10609759" cy="4363254"/>
          </a:xfrm>
          <a:prstGeom prst="rect">
            <a:avLst/>
          </a:prstGeom>
        </p:spPr>
      </p:pic>
    </p:spTree>
    <p:extLst>
      <p:ext uri="{BB962C8B-B14F-4D97-AF65-F5344CB8AC3E}">
        <p14:creationId xmlns:p14="http://schemas.microsoft.com/office/powerpoint/2010/main" val="41848705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E31E4C-A8EE-558F-5F01-D70897400045}"/>
              </a:ext>
            </a:extLst>
          </p:cNvPr>
          <p:cNvSpPr>
            <a:spLocks noGrp="1"/>
          </p:cNvSpPr>
          <p:nvPr>
            <p:ph type="title"/>
          </p:nvPr>
        </p:nvSpPr>
        <p:spPr>
          <a:xfrm>
            <a:off x="913773" y="135917"/>
            <a:ext cx="10364451" cy="1596177"/>
          </a:xfrm>
        </p:spPr>
        <p:txBody>
          <a:bodyPr>
            <a:normAutofit/>
          </a:bodyPr>
          <a:lstStyle/>
          <a:p>
            <a:r>
              <a:rPr lang="zh-CN" altLang="en-US" sz="4800" dirty="0">
                <a:latin typeface="楷体" panose="02010609060101010101" pitchFamily="49" charset="-122"/>
                <a:ea typeface="楷体" panose="02010609060101010101" pitchFamily="49" charset="-122"/>
              </a:rPr>
              <a:t>排序和分組</a:t>
            </a:r>
          </a:p>
        </p:txBody>
      </p:sp>
      <p:sp>
        <p:nvSpPr>
          <p:cNvPr id="3" name="内容占位符 2">
            <a:extLst>
              <a:ext uri="{FF2B5EF4-FFF2-40B4-BE49-F238E27FC236}">
                <a16:creationId xmlns:a16="http://schemas.microsoft.com/office/drawing/2014/main" id="{DBD95B9B-E694-367F-821A-1591E3BD7F52}"/>
              </a:ext>
            </a:extLst>
          </p:cNvPr>
          <p:cNvSpPr>
            <a:spLocks noGrp="1"/>
          </p:cNvSpPr>
          <p:nvPr>
            <p:ph sz="quarter" idx="13"/>
          </p:nvPr>
        </p:nvSpPr>
        <p:spPr>
          <a:xfrm>
            <a:off x="852813" y="1267136"/>
            <a:ext cx="11393815" cy="721360"/>
          </a:xfrm>
        </p:spPr>
        <p:txBody>
          <a:bodyPr>
            <a:noAutofit/>
          </a:bodyPr>
          <a:lstStyle/>
          <a:p>
            <a:r>
              <a:rPr lang="en-US" altLang="zh-TW" sz="2400" dirty="0">
                <a:latin typeface="楷体" panose="02010609060101010101" pitchFamily="49" charset="-122"/>
                <a:ea typeface="楷体" panose="02010609060101010101" pitchFamily="49" charset="-122"/>
              </a:rPr>
              <a:t>GROUP BY </a:t>
            </a:r>
            <a:r>
              <a:rPr lang="zh-CN" altLang="en-US" sz="2400" dirty="0">
                <a:latin typeface="楷体" panose="02010609060101010101" pitchFamily="49" charset="-122"/>
                <a:ea typeface="楷体" panose="02010609060101010101" pitchFamily="49" charset="-122"/>
              </a:rPr>
              <a:t>的使用</a:t>
            </a:r>
            <a:endParaRPr lang="zh-TW" altLang="en-US" sz="2400" spc="-10" dirty="0">
              <a:latin typeface="Consolas"/>
            </a:endParaRPr>
          </a:p>
        </p:txBody>
      </p:sp>
      <p:pic>
        <p:nvPicPr>
          <p:cNvPr id="5" name="图片 4">
            <a:extLst>
              <a:ext uri="{FF2B5EF4-FFF2-40B4-BE49-F238E27FC236}">
                <a16:creationId xmlns:a16="http://schemas.microsoft.com/office/drawing/2014/main" id="{B53F6E04-2C3D-7EC8-AF3B-00A11F3B1AEF}"/>
              </a:ext>
            </a:extLst>
          </p:cNvPr>
          <p:cNvPicPr>
            <a:picLocks noChangeAspect="1"/>
          </p:cNvPicPr>
          <p:nvPr/>
        </p:nvPicPr>
        <p:blipFill>
          <a:blip r:embed="rId2"/>
          <a:stretch>
            <a:fillRect/>
          </a:stretch>
        </p:blipFill>
        <p:spPr>
          <a:xfrm>
            <a:off x="706185" y="1818454"/>
            <a:ext cx="10779626" cy="4836515"/>
          </a:xfrm>
          <a:prstGeom prst="rect">
            <a:avLst/>
          </a:prstGeom>
        </p:spPr>
      </p:pic>
    </p:spTree>
    <p:extLst>
      <p:ext uri="{BB962C8B-B14F-4D97-AF65-F5344CB8AC3E}">
        <p14:creationId xmlns:p14="http://schemas.microsoft.com/office/powerpoint/2010/main" val="1134722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E31E4C-A8EE-558F-5F01-D70897400045}"/>
              </a:ext>
            </a:extLst>
          </p:cNvPr>
          <p:cNvSpPr>
            <a:spLocks noGrp="1"/>
          </p:cNvSpPr>
          <p:nvPr>
            <p:ph type="title"/>
          </p:nvPr>
        </p:nvSpPr>
        <p:spPr>
          <a:xfrm>
            <a:off x="913773" y="135917"/>
            <a:ext cx="10364451" cy="1596177"/>
          </a:xfrm>
        </p:spPr>
        <p:txBody>
          <a:bodyPr>
            <a:normAutofit/>
          </a:bodyPr>
          <a:lstStyle/>
          <a:p>
            <a:r>
              <a:rPr lang="zh-CN" altLang="en-US" sz="4800" dirty="0">
                <a:latin typeface="楷体" panose="02010609060101010101" pitchFamily="49" charset="-122"/>
                <a:ea typeface="楷体" panose="02010609060101010101" pitchFamily="49" charset="-122"/>
              </a:rPr>
              <a:t>排序和分組</a:t>
            </a:r>
          </a:p>
        </p:txBody>
      </p:sp>
      <p:sp>
        <p:nvSpPr>
          <p:cNvPr id="3" name="内容占位符 2">
            <a:extLst>
              <a:ext uri="{FF2B5EF4-FFF2-40B4-BE49-F238E27FC236}">
                <a16:creationId xmlns:a16="http://schemas.microsoft.com/office/drawing/2014/main" id="{DBD95B9B-E694-367F-821A-1591E3BD7F52}"/>
              </a:ext>
            </a:extLst>
          </p:cNvPr>
          <p:cNvSpPr>
            <a:spLocks noGrp="1"/>
          </p:cNvSpPr>
          <p:nvPr>
            <p:ph sz="quarter" idx="13"/>
          </p:nvPr>
        </p:nvSpPr>
        <p:spPr>
          <a:xfrm>
            <a:off x="852813" y="1267136"/>
            <a:ext cx="11393815" cy="721360"/>
          </a:xfrm>
        </p:spPr>
        <p:txBody>
          <a:bodyPr>
            <a:noAutofit/>
          </a:bodyPr>
          <a:lstStyle/>
          <a:p>
            <a:r>
              <a:rPr lang="en-US" altLang="zh-TW" sz="2400" dirty="0">
                <a:latin typeface="楷体" panose="02010609060101010101" pitchFamily="49" charset="-122"/>
                <a:ea typeface="楷体" panose="02010609060101010101" pitchFamily="49" charset="-122"/>
              </a:rPr>
              <a:t>GROUP BY </a:t>
            </a:r>
            <a:r>
              <a:rPr lang="zh-CN" altLang="en-US" sz="2400" dirty="0">
                <a:latin typeface="楷体" panose="02010609060101010101" pitchFamily="49" charset="-122"/>
                <a:ea typeface="楷体" panose="02010609060101010101" pitchFamily="49" charset="-122"/>
              </a:rPr>
              <a:t>的使用</a:t>
            </a:r>
            <a:endParaRPr lang="zh-TW" altLang="en-US" sz="2400" spc="-10" dirty="0">
              <a:latin typeface="Consolas"/>
            </a:endParaRPr>
          </a:p>
        </p:txBody>
      </p:sp>
      <p:pic>
        <p:nvPicPr>
          <p:cNvPr id="6" name="图片 5">
            <a:extLst>
              <a:ext uri="{FF2B5EF4-FFF2-40B4-BE49-F238E27FC236}">
                <a16:creationId xmlns:a16="http://schemas.microsoft.com/office/drawing/2014/main" id="{F09CFC9E-1ACA-1498-36ED-D62556C03F0C}"/>
              </a:ext>
            </a:extLst>
          </p:cNvPr>
          <p:cNvPicPr>
            <a:picLocks noChangeAspect="1"/>
          </p:cNvPicPr>
          <p:nvPr/>
        </p:nvPicPr>
        <p:blipFill>
          <a:blip r:embed="rId2"/>
          <a:stretch>
            <a:fillRect/>
          </a:stretch>
        </p:blipFill>
        <p:spPr>
          <a:xfrm>
            <a:off x="347057" y="2070886"/>
            <a:ext cx="11497881" cy="3826994"/>
          </a:xfrm>
          <a:prstGeom prst="rect">
            <a:avLst/>
          </a:prstGeom>
        </p:spPr>
      </p:pic>
    </p:spTree>
    <p:extLst>
      <p:ext uri="{BB962C8B-B14F-4D97-AF65-F5344CB8AC3E}">
        <p14:creationId xmlns:p14="http://schemas.microsoft.com/office/powerpoint/2010/main" val="13036014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E31E4C-A8EE-558F-5F01-D70897400045}"/>
              </a:ext>
            </a:extLst>
          </p:cNvPr>
          <p:cNvSpPr>
            <a:spLocks noGrp="1"/>
          </p:cNvSpPr>
          <p:nvPr>
            <p:ph type="title"/>
          </p:nvPr>
        </p:nvSpPr>
        <p:spPr>
          <a:xfrm>
            <a:off x="913773" y="135917"/>
            <a:ext cx="10364451" cy="1596177"/>
          </a:xfrm>
        </p:spPr>
        <p:txBody>
          <a:bodyPr>
            <a:normAutofit/>
          </a:bodyPr>
          <a:lstStyle/>
          <a:p>
            <a:r>
              <a:rPr lang="zh-CN" altLang="en-US" sz="4800" dirty="0">
                <a:latin typeface="楷体" panose="02010609060101010101" pitchFamily="49" charset="-122"/>
                <a:ea typeface="楷体" panose="02010609060101010101" pitchFamily="49" charset="-122"/>
              </a:rPr>
              <a:t>排序和分組</a:t>
            </a:r>
          </a:p>
        </p:txBody>
      </p:sp>
      <p:sp>
        <p:nvSpPr>
          <p:cNvPr id="3" name="内容占位符 2">
            <a:extLst>
              <a:ext uri="{FF2B5EF4-FFF2-40B4-BE49-F238E27FC236}">
                <a16:creationId xmlns:a16="http://schemas.microsoft.com/office/drawing/2014/main" id="{DBD95B9B-E694-367F-821A-1591E3BD7F52}"/>
              </a:ext>
            </a:extLst>
          </p:cNvPr>
          <p:cNvSpPr>
            <a:spLocks noGrp="1"/>
          </p:cNvSpPr>
          <p:nvPr>
            <p:ph sz="quarter" idx="13"/>
          </p:nvPr>
        </p:nvSpPr>
        <p:spPr>
          <a:xfrm>
            <a:off x="852813" y="1267136"/>
            <a:ext cx="11393815" cy="721360"/>
          </a:xfrm>
        </p:spPr>
        <p:txBody>
          <a:bodyPr>
            <a:noAutofit/>
          </a:bodyPr>
          <a:lstStyle/>
          <a:p>
            <a:r>
              <a:rPr lang="en-US" altLang="zh-TW" sz="2400" dirty="0">
                <a:latin typeface="楷体" panose="02010609060101010101" pitchFamily="49" charset="-122"/>
                <a:ea typeface="楷体" panose="02010609060101010101" pitchFamily="49" charset="-122"/>
              </a:rPr>
              <a:t>GROUP BY </a:t>
            </a:r>
            <a:r>
              <a:rPr lang="zh-CN" altLang="en-US" sz="2400" dirty="0">
                <a:latin typeface="楷体" panose="02010609060101010101" pitchFamily="49" charset="-122"/>
                <a:ea typeface="楷体" panose="02010609060101010101" pitchFamily="49" charset="-122"/>
              </a:rPr>
              <a:t>的使用</a:t>
            </a:r>
            <a:endParaRPr lang="zh-TW" altLang="en-US" sz="2400" spc="-10" dirty="0">
              <a:latin typeface="Consolas"/>
            </a:endParaRPr>
          </a:p>
        </p:txBody>
      </p:sp>
      <p:pic>
        <p:nvPicPr>
          <p:cNvPr id="8" name="图片 7">
            <a:extLst>
              <a:ext uri="{FF2B5EF4-FFF2-40B4-BE49-F238E27FC236}">
                <a16:creationId xmlns:a16="http://schemas.microsoft.com/office/drawing/2014/main" id="{CE6DD03B-F213-3E0E-8F46-5DFC4BCAB00F}"/>
              </a:ext>
            </a:extLst>
          </p:cNvPr>
          <p:cNvPicPr>
            <a:picLocks noChangeAspect="1"/>
          </p:cNvPicPr>
          <p:nvPr/>
        </p:nvPicPr>
        <p:blipFill>
          <a:blip r:embed="rId2"/>
          <a:stretch>
            <a:fillRect/>
          </a:stretch>
        </p:blipFill>
        <p:spPr>
          <a:xfrm>
            <a:off x="559642" y="1988496"/>
            <a:ext cx="11072715" cy="4331024"/>
          </a:xfrm>
          <a:prstGeom prst="rect">
            <a:avLst/>
          </a:prstGeom>
        </p:spPr>
      </p:pic>
    </p:spTree>
    <p:extLst>
      <p:ext uri="{BB962C8B-B14F-4D97-AF65-F5344CB8AC3E}">
        <p14:creationId xmlns:p14="http://schemas.microsoft.com/office/powerpoint/2010/main" val="2934335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AF099E-F0F3-2A02-4146-B0B97FC876E4}"/>
              </a:ext>
            </a:extLst>
          </p:cNvPr>
          <p:cNvSpPr>
            <a:spLocks noGrp="1"/>
          </p:cNvSpPr>
          <p:nvPr>
            <p:ph type="ctrTitle"/>
          </p:nvPr>
        </p:nvSpPr>
        <p:spPr/>
        <p:txBody>
          <a:bodyPr>
            <a:normAutofit/>
          </a:bodyPr>
          <a:lstStyle/>
          <a:p>
            <a:r>
              <a:rPr lang="zh-TW" altLang="en-US" sz="7200" spc="-10" dirty="0">
                <a:latin typeface="楷体" panose="02010609060101010101" pitchFamily="49" charset="-122"/>
                <a:ea typeface="楷体" panose="02010609060101010101" pitchFamily="49" charset="-122"/>
              </a:rPr>
              <a:t>什麼是資料庫？</a:t>
            </a:r>
            <a:endParaRPr lang="zh-CN" altLang="en-US" sz="72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153087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E31E4C-A8EE-558F-5F01-D70897400045}"/>
              </a:ext>
            </a:extLst>
          </p:cNvPr>
          <p:cNvSpPr>
            <a:spLocks noGrp="1"/>
          </p:cNvSpPr>
          <p:nvPr>
            <p:ph type="title"/>
          </p:nvPr>
        </p:nvSpPr>
        <p:spPr>
          <a:xfrm>
            <a:off x="913773" y="135917"/>
            <a:ext cx="10364451" cy="1596177"/>
          </a:xfrm>
        </p:spPr>
        <p:txBody>
          <a:bodyPr>
            <a:normAutofit/>
          </a:bodyPr>
          <a:lstStyle/>
          <a:p>
            <a:r>
              <a:rPr lang="zh-CN" altLang="en-US" sz="4800" dirty="0">
                <a:latin typeface="楷体" panose="02010609060101010101" pitchFamily="49" charset="-122"/>
                <a:ea typeface="楷体" panose="02010609060101010101" pitchFamily="49" charset="-122"/>
              </a:rPr>
              <a:t>排序和分組</a:t>
            </a:r>
          </a:p>
        </p:txBody>
      </p:sp>
      <p:sp>
        <p:nvSpPr>
          <p:cNvPr id="3" name="内容占位符 2">
            <a:extLst>
              <a:ext uri="{FF2B5EF4-FFF2-40B4-BE49-F238E27FC236}">
                <a16:creationId xmlns:a16="http://schemas.microsoft.com/office/drawing/2014/main" id="{DBD95B9B-E694-367F-821A-1591E3BD7F52}"/>
              </a:ext>
            </a:extLst>
          </p:cNvPr>
          <p:cNvSpPr>
            <a:spLocks noGrp="1"/>
          </p:cNvSpPr>
          <p:nvPr>
            <p:ph sz="quarter" idx="13"/>
          </p:nvPr>
        </p:nvSpPr>
        <p:spPr>
          <a:xfrm>
            <a:off x="852813" y="1267136"/>
            <a:ext cx="11393815" cy="721360"/>
          </a:xfrm>
        </p:spPr>
        <p:txBody>
          <a:bodyPr>
            <a:noAutofit/>
          </a:bodyPr>
          <a:lstStyle/>
          <a:p>
            <a:r>
              <a:rPr lang="en-US" altLang="zh-TW" sz="2400" dirty="0">
                <a:latin typeface="楷体" panose="02010609060101010101" pitchFamily="49" charset="-122"/>
                <a:ea typeface="楷体" panose="02010609060101010101" pitchFamily="49" charset="-122"/>
              </a:rPr>
              <a:t>ORDER BY </a:t>
            </a:r>
            <a:r>
              <a:rPr lang="zh-CN" altLang="en-US" sz="2400" dirty="0">
                <a:latin typeface="楷体" panose="02010609060101010101" pitchFamily="49" charset="-122"/>
                <a:ea typeface="楷体" panose="02010609060101010101" pitchFamily="49" charset="-122"/>
              </a:rPr>
              <a:t>和 </a:t>
            </a:r>
            <a:r>
              <a:rPr lang="en-US" altLang="zh-TW" sz="2400" dirty="0">
                <a:latin typeface="楷体" panose="02010609060101010101" pitchFamily="49" charset="-122"/>
                <a:ea typeface="楷体" panose="02010609060101010101" pitchFamily="49" charset="-122"/>
              </a:rPr>
              <a:t>GROUP BY </a:t>
            </a:r>
            <a:r>
              <a:rPr lang="zh-CN" altLang="en-US" sz="2400" dirty="0">
                <a:latin typeface="楷体" panose="02010609060101010101" pitchFamily="49" charset="-122"/>
                <a:ea typeface="楷体" panose="02010609060101010101" pitchFamily="49" charset="-122"/>
              </a:rPr>
              <a:t>的使用</a:t>
            </a:r>
            <a:endParaRPr lang="zh-TW" altLang="en-US" sz="2400" spc="-10" dirty="0">
              <a:latin typeface="Consolas"/>
            </a:endParaRPr>
          </a:p>
        </p:txBody>
      </p:sp>
      <p:pic>
        <p:nvPicPr>
          <p:cNvPr id="5" name="图片 4">
            <a:extLst>
              <a:ext uri="{FF2B5EF4-FFF2-40B4-BE49-F238E27FC236}">
                <a16:creationId xmlns:a16="http://schemas.microsoft.com/office/drawing/2014/main" id="{B04AB52B-013F-110F-5D4A-DDE6E2AF2AED}"/>
              </a:ext>
            </a:extLst>
          </p:cNvPr>
          <p:cNvPicPr>
            <a:picLocks noChangeAspect="1"/>
          </p:cNvPicPr>
          <p:nvPr/>
        </p:nvPicPr>
        <p:blipFill>
          <a:blip r:embed="rId2"/>
          <a:stretch>
            <a:fillRect/>
          </a:stretch>
        </p:blipFill>
        <p:spPr>
          <a:xfrm>
            <a:off x="244286" y="2817807"/>
            <a:ext cx="11703427" cy="1850713"/>
          </a:xfrm>
          <a:prstGeom prst="rect">
            <a:avLst/>
          </a:prstGeom>
        </p:spPr>
      </p:pic>
    </p:spTree>
    <p:extLst>
      <p:ext uri="{BB962C8B-B14F-4D97-AF65-F5344CB8AC3E}">
        <p14:creationId xmlns:p14="http://schemas.microsoft.com/office/powerpoint/2010/main" val="30244675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AF099E-F0F3-2A02-4146-B0B97FC876E4}"/>
              </a:ext>
            </a:extLst>
          </p:cNvPr>
          <p:cNvSpPr>
            <a:spLocks noGrp="1"/>
          </p:cNvSpPr>
          <p:nvPr>
            <p:ph type="ctrTitle"/>
          </p:nvPr>
        </p:nvSpPr>
        <p:spPr>
          <a:xfrm>
            <a:off x="1370806" y="1326185"/>
            <a:ext cx="9450388" cy="2509213"/>
          </a:xfrm>
        </p:spPr>
        <p:txBody>
          <a:bodyPr>
            <a:normAutofit/>
          </a:bodyPr>
          <a:lstStyle/>
          <a:p>
            <a:r>
              <a:rPr lang="zh-TW" altLang="en-US" sz="7200" spc="-10" dirty="0">
                <a:latin typeface="楷体" panose="02010609060101010101" pitchFamily="49" charset="-122"/>
                <a:ea typeface="楷体" panose="02010609060101010101" pitchFamily="49" charset="-122"/>
              </a:rPr>
              <a:t>進階查詢技巧</a:t>
            </a:r>
            <a:endParaRPr lang="zh-CN" altLang="en-US" sz="7200" dirty="0">
              <a:latin typeface="楷体" panose="02010609060101010101" pitchFamily="49" charset="-122"/>
              <a:ea typeface="楷体" panose="02010609060101010101" pitchFamily="49" charset="-122"/>
            </a:endParaRPr>
          </a:p>
        </p:txBody>
      </p:sp>
      <p:sp>
        <p:nvSpPr>
          <p:cNvPr id="3" name="标题 1">
            <a:extLst>
              <a:ext uri="{FF2B5EF4-FFF2-40B4-BE49-F238E27FC236}">
                <a16:creationId xmlns:a16="http://schemas.microsoft.com/office/drawing/2014/main" id="{EEF3AA95-B8D7-8F13-4E9A-808180D062CF}"/>
              </a:ext>
            </a:extLst>
          </p:cNvPr>
          <p:cNvSpPr txBox="1">
            <a:spLocks/>
          </p:cNvSpPr>
          <p:nvPr/>
        </p:nvSpPr>
        <p:spPr>
          <a:xfrm>
            <a:off x="3144123" y="2976880"/>
            <a:ext cx="5903754" cy="147319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800" kern="1200" cap="all" baseline="0">
                <a:solidFill>
                  <a:schemeClr val="tx1"/>
                </a:solidFill>
                <a:effectLst/>
                <a:latin typeface="+mj-lt"/>
                <a:ea typeface="+mj-ea"/>
                <a:cs typeface="+mj-cs"/>
              </a:defRPr>
            </a:lvl1pPr>
          </a:lstStyle>
          <a:p>
            <a:r>
              <a:rPr lang="zh-TW" altLang="en-US" sz="4000" spc="-10" dirty="0">
                <a:latin typeface="楷体" panose="02010609060101010101" pitchFamily="49" charset="-122"/>
                <a:ea typeface="楷体" panose="02010609060101010101" pitchFamily="49" charset="-122"/>
              </a:rPr>
              <a:t>搭配 </a:t>
            </a:r>
            <a:r>
              <a:rPr lang="en-US" altLang="zh-TW" sz="4000" spc="-10" dirty="0">
                <a:latin typeface="楷体" panose="02010609060101010101" pitchFamily="49" charset="-122"/>
                <a:ea typeface="楷体" panose="02010609060101010101" pitchFamily="49" charset="-122"/>
              </a:rPr>
              <a:t>MySQL </a:t>
            </a:r>
            <a:r>
              <a:rPr lang="zh-TW" altLang="en-US" sz="4000" spc="-10" dirty="0">
                <a:latin typeface="楷体" panose="02010609060101010101" pitchFamily="49" charset="-122"/>
                <a:ea typeface="楷体" panose="02010609060101010101" pitchFamily="49" charset="-122"/>
              </a:rPr>
              <a:t>實作進行</a:t>
            </a:r>
          </a:p>
        </p:txBody>
      </p:sp>
    </p:spTree>
    <p:extLst>
      <p:ext uri="{BB962C8B-B14F-4D97-AF65-F5344CB8AC3E}">
        <p14:creationId xmlns:p14="http://schemas.microsoft.com/office/powerpoint/2010/main" val="28812012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E31E4C-A8EE-558F-5F01-D70897400045}"/>
              </a:ext>
            </a:extLst>
          </p:cNvPr>
          <p:cNvSpPr>
            <a:spLocks noGrp="1"/>
          </p:cNvSpPr>
          <p:nvPr>
            <p:ph type="title"/>
          </p:nvPr>
        </p:nvSpPr>
        <p:spPr>
          <a:xfrm>
            <a:off x="913773" y="135917"/>
            <a:ext cx="10364451" cy="1596177"/>
          </a:xfrm>
        </p:spPr>
        <p:txBody>
          <a:bodyPr>
            <a:normAutofit/>
          </a:bodyPr>
          <a:lstStyle/>
          <a:p>
            <a:r>
              <a:rPr lang="zh-CN" altLang="en-US" sz="4800" dirty="0">
                <a:latin typeface="楷体" panose="02010609060101010101" pitchFamily="49" charset="-122"/>
                <a:ea typeface="楷体" panose="02010609060101010101" pitchFamily="49" charset="-122"/>
              </a:rPr>
              <a:t>聯接 </a:t>
            </a:r>
            <a:r>
              <a:rPr lang="en-US" altLang="zh-CN" sz="4800" dirty="0">
                <a:latin typeface="楷体" panose="02010609060101010101" pitchFamily="49" charset="-122"/>
                <a:ea typeface="楷体" panose="02010609060101010101" pitchFamily="49" charset="-122"/>
              </a:rPr>
              <a:t>(JOIN) </a:t>
            </a:r>
            <a:r>
              <a:rPr lang="zh-CN" altLang="en-US" sz="4800" dirty="0">
                <a:latin typeface="楷体" panose="02010609060101010101" pitchFamily="49" charset="-122"/>
                <a:ea typeface="楷体" panose="02010609060101010101" pitchFamily="49" charset="-122"/>
              </a:rPr>
              <a:t>的概念</a:t>
            </a:r>
          </a:p>
        </p:txBody>
      </p:sp>
      <p:sp>
        <p:nvSpPr>
          <p:cNvPr id="3" name="内容占位符 2">
            <a:extLst>
              <a:ext uri="{FF2B5EF4-FFF2-40B4-BE49-F238E27FC236}">
                <a16:creationId xmlns:a16="http://schemas.microsoft.com/office/drawing/2014/main" id="{DBD95B9B-E694-367F-821A-1591E3BD7F52}"/>
              </a:ext>
            </a:extLst>
          </p:cNvPr>
          <p:cNvSpPr>
            <a:spLocks noGrp="1"/>
          </p:cNvSpPr>
          <p:nvPr>
            <p:ph sz="quarter" idx="13"/>
          </p:nvPr>
        </p:nvSpPr>
        <p:spPr>
          <a:xfrm>
            <a:off x="852813" y="1267136"/>
            <a:ext cx="11393815" cy="721360"/>
          </a:xfrm>
        </p:spPr>
        <p:txBody>
          <a:bodyPr>
            <a:noAutofit/>
          </a:bodyPr>
          <a:lstStyle/>
          <a:p>
            <a:r>
              <a:rPr lang="zh-CN" altLang="en-US" sz="2400" dirty="0">
                <a:latin typeface="楷体" panose="02010609060101010101" pitchFamily="49" charset="-122"/>
                <a:ea typeface="楷体" panose="02010609060101010101" pitchFamily="49" charset="-122"/>
              </a:rPr>
              <a:t>如何結合多個表格</a:t>
            </a:r>
            <a:endParaRPr lang="zh-TW" altLang="en-US" sz="2400" spc="-10" dirty="0">
              <a:latin typeface="Consolas"/>
            </a:endParaRPr>
          </a:p>
        </p:txBody>
      </p:sp>
      <p:sp>
        <p:nvSpPr>
          <p:cNvPr id="5" name="内容占位符 2">
            <a:extLst>
              <a:ext uri="{FF2B5EF4-FFF2-40B4-BE49-F238E27FC236}">
                <a16:creationId xmlns:a16="http://schemas.microsoft.com/office/drawing/2014/main" id="{E544B0B5-2190-3C2E-7699-5DD7B1193C51}"/>
              </a:ext>
            </a:extLst>
          </p:cNvPr>
          <p:cNvSpPr txBox="1">
            <a:spLocks/>
          </p:cNvSpPr>
          <p:nvPr/>
        </p:nvSpPr>
        <p:spPr>
          <a:xfrm>
            <a:off x="360053" y="2398355"/>
            <a:ext cx="11831947" cy="72136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US" altLang="zh-TW" sz="2800" spc="-10" dirty="0">
                <a:latin typeface="Consolas"/>
              </a:rPr>
              <a:t>1. JOIN </a:t>
            </a:r>
            <a:r>
              <a:rPr lang="zh-CN" altLang="en-US" sz="2800" spc="-10" dirty="0">
                <a:latin typeface="Consolas"/>
              </a:rPr>
              <a:t>用於結合兩個或多個表格的資料。</a:t>
            </a:r>
          </a:p>
          <a:p>
            <a:endParaRPr lang="zh-CN" altLang="en-US" sz="2800" spc="-10" dirty="0">
              <a:latin typeface="Consolas"/>
            </a:endParaRPr>
          </a:p>
          <a:p>
            <a:r>
              <a:rPr lang="en-US" altLang="zh-CN" sz="2800" spc="-10" dirty="0">
                <a:latin typeface="Consolas"/>
              </a:rPr>
              <a:t>2. </a:t>
            </a:r>
            <a:r>
              <a:rPr lang="zh-CN" altLang="en-US" sz="2800" spc="-10" dirty="0">
                <a:latin typeface="Consolas"/>
              </a:rPr>
              <a:t>可以使用 </a:t>
            </a:r>
            <a:r>
              <a:rPr lang="en-US" altLang="zh-TW" sz="2800" spc="-10" dirty="0">
                <a:latin typeface="Consolas"/>
              </a:rPr>
              <a:t>INNER JOIN</a:t>
            </a:r>
            <a:r>
              <a:rPr lang="zh-TW" altLang="en-US" sz="2800" spc="-10" dirty="0">
                <a:latin typeface="Consolas"/>
              </a:rPr>
              <a:t>、</a:t>
            </a:r>
            <a:r>
              <a:rPr lang="en-US" altLang="zh-TW" sz="2800" spc="-10" dirty="0">
                <a:latin typeface="Consolas"/>
              </a:rPr>
              <a:t>LEFT JOIN</a:t>
            </a:r>
            <a:r>
              <a:rPr lang="zh-TW" altLang="en-US" sz="2800" spc="-10" dirty="0">
                <a:latin typeface="Consolas"/>
              </a:rPr>
              <a:t>、</a:t>
            </a:r>
            <a:r>
              <a:rPr lang="en-US" altLang="zh-TW" sz="2800" spc="-10" dirty="0">
                <a:latin typeface="Consolas"/>
              </a:rPr>
              <a:t>RIGHT JOIN </a:t>
            </a:r>
            <a:r>
              <a:rPr lang="zh-CN" altLang="en-US" sz="2800" spc="-10" dirty="0">
                <a:latin typeface="Consolas"/>
              </a:rPr>
              <a:t>和 </a:t>
            </a:r>
            <a:r>
              <a:rPr lang="en-US" altLang="zh-TW" sz="2800" spc="-10" dirty="0">
                <a:latin typeface="Consolas"/>
              </a:rPr>
              <a:t>FULL JOIN </a:t>
            </a:r>
            <a:r>
              <a:rPr lang="zh-CN" altLang="en-US" sz="2800" spc="-10" dirty="0">
                <a:latin typeface="Consolas"/>
              </a:rPr>
              <a:t>等不同類型的聯接。</a:t>
            </a:r>
          </a:p>
        </p:txBody>
      </p:sp>
    </p:spTree>
    <p:extLst>
      <p:ext uri="{BB962C8B-B14F-4D97-AF65-F5344CB8AC3E}">
        <p14:creationId xmlns:p14="http://schemas.microsoft.com/office/powerpoint/2010/main" val="34695674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B7F5D1F-248B-481F-DD5C-739D727AEA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8114" y="0"/>
            <a:ext cx="8715771" cy="6857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52626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E31E4C-A8EE-558F-5F01-D70897400045}"/>
              </a:ext>
            </a:extLst>
          </p:cNvPr>
          <p:cNvSpPr>
            <a:spLocks noGrp="1"/>
          </p:cNvSpPr>
          <p:nvPr>
            <p:ph type="title"/>
          </p:nvPr>
        </p:nvSpPr>
        <p:spPr>
          <a:xfrm>
            <a:off x="913773" y="135917"/>
            <a:ext cx="10364451" cy="1596177"/>
          </a:xfrm>
        </p:spPr>
        <p:txBody>
          <a:bodyPr>
            <a:normAutofit/>
          </a:bodyPr>
          <a:lstStyle/>
          <a:p>
            <a:r>
              <a:rPr lang="zh-CN" altLang="en-US" sz="4800" dirty="0">
                <a:latin typeface="楷体" panose="02010609060101010101" pitchFamily="49" charset="-122"/>
                <a:ea typeface="楷体" panose="02010609060101010101" pitchFamily="49" charset="-122"/>
              </a:rPr>
              <a:t>聯接 </a:t>
            </a:r>
            <a:r>
              <a:rPr lang="en-US" altLang="zh-CN" sz="4800" dirty="0">
                <a:latin typeface="楷体" panose="02010609060101010101" pitchFamily="49" charset="-122"/>
                <a:ea typeface="楷体" panose="02010609060101010101" pitchFamily="49" charset="-122"/>
              </a:rPr>
              <a:t>(JOIN) </a:t>
            </a:r>
            <a:r>
              <a:rPr lang="zh-CN" altLang="en-US" sz="4800" dirty="0">
                <a:latin typeface="楷体" panose="02010609060101010101" pitchFamily="49" charset="-122"/>
                <a:ea typeface="楷体" panose="02010609060101010101" pitchFamily="49" charset="-122"/>
              </a:rPr>
              <a:t>的概念</a:t>
            </a:r>
          </a:p>
        </p:txBody>
      </p:sp>
      <p:sp>
        <p:nvSpPr>
          <p:cNvPr id="3" name="内容占位符 2">
            <a:extLst>
              <a:ext uri="{FF2B5EF4-FFF2-40B4-BE49-F238E27FC236}">
                <a16:creationId xmlns:a16="http://schemas.microsoft.com/office/drawing/2014/main" id="{DBD95B9B-E694-367F-821A-1591E3BD7F52}"/>
              </a:ext>
            </a:extLst>
          </p:cNvPr>
          <p:cNvSpPr>
            <a:spLocks noGrp="1"/>
          </p:cNvSpPr>
          <p:nvPr>
            <p:ph sz="quarter" idx="13"/>
          </p:nvPr>
        </p:nvSpPr>
        <p:spPr>
          <a:xfrm>
            <a:off x="852813" y="1267136"/>
            <a:ext cx="11393815" cy="721360"/>
          </a:xfrm>
        </p:spPr>
        <p:txBody>
          <a:bodyPr>
            <a:noAutofit/>
          </a:bodyPr>
          <a:lstStyle/>
          <a:p>
            <a:r>
              <a:rPr lang="zh-CN" altLang="en-US" sz="2400" dirty="0">
                <a:latin typeface="楷体" panose="02010609060101010101" pitchFamily="49" charset="-122"/>
                <a:ea typeface="楷体" panose="02010609060101010101" pitchFamily="49" charset="-122"/>
              </a:rPr>
              <a:t>如何結合多個表格</a:t>
            </a:r>
            <a:endParaRPr lang="zh-TW" altLang="en-US" sz="2400" spc="-10" dirty="0">
              <a:latin typeface="Consolas"/>
            </a:endParaRPr>
          </a:p>
        </p:txBody>
      </p:sp>
      <p:pic>
        <p:nvPicPr>
          <p:cNvPr id="5" name="图片 4">
            <a:extLst>
              <a:ext uri="{FF2B5EF4-FFF2-40B4-BE49-F238E27FC236}">
                <a16:creationId xmlns:a16="http://schemas.microsoft.com/office/drawing/2014/main" id="{3B7D2851-79A6-98CC-7A37-6A2D86ACEA1A}"/>
              </a:ext>
            </a:extLst>
          </p:cNvPr>
          <p:cNvPicPr>
            <a:picLocks noChangeAspect="1"/>
          </p:cNvPicPr>
          <p:nvPr/>
        </p:nvPicPr>
        <p:blipFill>
          <a:blip r:embed="rId2"/>
          <a:stretch>
            <a:fillRect/>
          </a:stretch>
        </p:blipFill>
        <p:spPr>
          <a:xfrm>
            <a:off x="422379" y="2132958"/>
            <a:ext cx="11347242" cy="3376626"/>
          </a:xfrm>
          <a:prstGeom prst="rect">
            <a:avLst/>
          </a:prstGeom>
        </p:spPr>
      </p:pic>
    </p:spTree>
    <p:extLst>
      <p:ext uri="{BB962C8B-B14F-4D97-AF65-F5344CB8AC3E}">
        <p14:creationId xmlns:p14="http://schemas.microsoft.com/office/powerpoint/2010/main" val="36505432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E31E4C-A8EE-558F-5F01-D70897400045}"/>
              </a:ext>
            </a:extLst>
          </p:cNvPr>
          <p:cNvSpPr>
            <a:spLocks noGrp="1"/>
          </p:cNvSpPr>
          <p:nvPr>
            <p:ph type="title"/>
          </p:nvPr>
        </p:nvSpPr>
        <p:spPr>
          <a:xfrm>
            <a:off x="913773" y="135917"/>
            <a:ext cx="10364451" cy="1596177"/>
          </a:xfrm>
        </p:spPr>
        <p:txBody>
          <a:bodyPr>
            <a:normAutofit/>
          </a:bodyPr>
          <a:lstStyle/>
          <a:p>
            <a:r>
              <a:rPr lang="zh-TW" altLang="en-US" sz="4800" dirty="0">
                <a:latin typeface="楷体" panose="02010609060101010101" pitchFamily="49" charset="-122"/>
                <a:ea typeface="楷体" panose="02010609060101010101" pitchFamily="49" charset="-122"/>
              </a:rPr>
              <a:t>子查詢的使用</a:t>
            </a:r>
          </a:p>
        </p:txBody>
      </p:sp>
      <p:sp>
        <p:nvSpPr>
          <p:cNvPr id="5" name="内容占位符 2">
            <a:extLst>
              <a:ext uri="{FF2B5EF4-FFF2-40B4-BE49-F238E27FC236}">
                <a16:creationId xmlns:a16="http://schemas.microsoft.com/office/drawing/2014/main" id="{E544B0B5-2190-3C2E-7699-5DD7B1193C51}"/>
              </a:ext>
            </a:extLst>
          </p:cNvPr>
          <p:cNvSpPr txBox="1">
            <a:spLocks/>
          </p:cNvSpPr>
          <p:nvPr/>
        </p:nvSpPr>
        <p:spPr>
          <a:xfrm>
            <a:off x="1660533" y="2346774"/>
            <a:ext cx="11831947" cy="72136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US" altLang="zh-CN" sz="2800" spc="-10" dirty="0">
                <a:latin typeface="Consolas"/>
              </a:rPr>
              <a:t>1. </a:t>
            </a:r>
            <a:r>
              <a:rPr lang="zh-CN" altLang="en-US" sz="2800" spc="-10" dirty="0">
                <a:latin typeface="Consolas"/>
              </a:rPr>
              <a:t>子查詢是嵌套在另一個查詢中的查詢。</a:t>
            </a:r>
          </a:p>
          <a:p>
            <a:endParaRPr lang="zh-CN" altLang="en-US" sz="2800" spc="-10" dirty="0">
              <a:latin typeface="Consolas"/>
            </a:endParaRPr>
          </a:p>
          <a:p>
            <a:r>
              <a:rPr lang="en-US" altLang="zh-CN" sz="2800" spc="-10" dirty="0">
                <a:latin typeface="Consolas"/>
              </a:rPr>
              <a:t>2. </a:t>
            </a:r>
            <a:r>
              <a:rPr lang="zh-CN" altLang="en-US" sz="2800" spc="-10" dirty="0">
                <a:latin typeface="Consolas"/>
              </a:rPr>
              <a:t>可以在 </a:t>
            </a:r>
            <a:r>
              <a:rPr lang="en-US" altLang="zh-TW" sz="2800" spc="-10" dirty="0">
                <a:latin typeface="Consolas"/>
              </a:rPr>
              <a:t>SELECT</a:t>
            </a:r>
            <a:r>
              <a:rPr lang="zh-TW" altLang="en-US" sz="2800" spc="-10" dirty="0">
                <a:latin typeface="Consolas"/>
              </a:rPr>
              <a:t>、</a:t>
            </a:r>
            <a:r>
              <a:rPr lang="en-US" altLang="zh-TW" sz="2800" spc="-10" dirty="0">
                <a:latin typeface="Consolas"/>
              </a:rPr>
              <a:t>FROM </a:t>
            </a:r>
            <a:r>
              <a:rPr lang="zh-CN" altLang="en-US" sz="2800" spc="-10" dirty="0">
                <a:latin typeface="Consolas"/>
              </a:rPr>
              <a:t>和 </a:t>
            </a:r>
            <a:r>
              <a:rPr lang="en-US" altLang="zh-TW" sz="2800" spc="-10" dirty="0">
                <a:latin typeface="Consolas"/>
              </a:rPr>
              <a:t>WHERE </a:t>
            </a:r>
            <a:r>
              <a:rPr lang="zh-CN" altLang="en-US" sz="2800" spc="-10" dirty="0">
                <a:latin typeface="Consolas"/>
              </a:rPr>
              <a:t>子句中使用子查詢。</a:t>
            </a:r>
          </a:p>
        </p:txBody>
      </p:sp>
    </p:spTree>
    <p:extLst>
      <p:ext uri="{BB962C8B-B14F-4D97-AF65-F5344CB8AC3E}">
        <p14:creationId xmlns:p14="http://schemas.microsoft.com/office/powerpoint/2010/main" val="21651055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E31E4C-A8EE-558F-5F01-D70897400045}"/>
              </a:ext>
            </a:extLst>
          </p:cNvPr>
          <p:cNvSpPr>
            <a:spLocks noGrp="1"/>
          </p:cNvSpPr>
          <p:nvPr>
            <p:ph type="title"/>
          </p:nvPr>
        </p:nvSpPr>
        <p:spPr>
          <a:xfrm>
            <a:off x="913773" y="135917"/>
            <a:ext cx="10364451" cy="1596177"/>
          </a:xfrm>
        </p:spPr>
        <p:txBody>
          <a:bodyPr>
            <a:normAutofit/>
          </a:bodyPr>
          <a:lstStyle/>
          <a:p>
            <a:r>
              <a:rPr lang="zh-TW" altLang="en-US" sz="4800" dirty="0">
                <a:latin typeface="楷体" panose="02010609060101010101" pitchFamily="49" charset="-122"/>
                <a:ea typeface="楷体" panose="02010609060101010101" pitchFamily="49" charset="-122"/>
              </a:rPr>
              <a:t>子查詢的使用</a:t>
            </a:r>
          </a:p>
        </p:txBody>
      </p:sp>
      <p:pic>
        <p:nvPicPr>
          <p:cNvPr id="5" name="图片 4">
            <a:extLst>
              <a:ext uri="{FF2B5EF4-FFF2-40B4-BE49-F238E27FC236}">
                <a16:creationId xmlns:a16="http://schemas.microsoft.com/office/drawing/2014/main" id="{111F4041-97BC-73F9-BAF7-EFD489891D8D}"/>
              </a:ext>
            </a:extLst>
          </p:cNvPr>
          <p:cNvPicPr>
            <a:picLocks noChangeAspect="1"/>
          </p:cNvPicPr>
          <p:nvPr/>
        </p:nvPicPr>
        <p:blipFill>
          <a:blip r:embed="rId2"/>
          <a:stretch>
            <a:fillRect/>
          </a:stretch>
        </p:blipFill>
        <p:spPr>
          <a:xfrm>
            <a:off x="1276340" y="1409687"/>
            <a:ext cx="9639320" cy="5448313"/>
          </a:xfrm>
          <a:prstGeom prst="rect">
            <a:avLst/>
          </a:prstGeom>
        </p:spPr>
      </p:pic>
    </p:spTree>
    <p:extLst>
      <p:ext uri="{BB962C8B-B14F-4D97-AF65-F5344CB8AC3E}">
        <p14:creationId xmlns:p14="http://schemas.microsoft.com/office/powerpoint/2010/main" val="26160451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E31E4C-A8EE-558F-5F01-D70897400045}"/>
              </a:ext>
            </a:extLst>
          </p:cNvPr>
          <p:cNvSpPr>
            <a:spLocks noGrp="1"/>
          </p:cNvSpPr>
          <p:nvPr>
            <p:ph type="title"/>
          </p:nvPr>
        </p:nvSpPr>
        <p:spPr>
          <a:xfrm>
            <a:off x="913773" y="135917"/>
            <a:ext cx="10364451" cy="1596177"/>
          </a:xfrm>
        </p:spPr>
        <p:txBody>
          <a:bodyPr>
            <a:normAutofit/>
          </a:bodyPr>
          <a:lstStyle/>
          <a:p>
            <a:r>
              <a:rPr lang="zh-CN" altLang="en-US" sz="4800" dirty="0">
                <a:latin typeface="楷体" panose="02010609060101010101" pitchFamily="49" charset="-122"/>
                <a:ea typeface="楷体" panose="02010609060101010101" pitchFamily="49" charset="-122"/>
              </a:rPr>
              <a:t>視圖 </a:t>
            </a:r>
            <a:r>
              <a:rPr lang="en-US" altLang="zh-CN" sz="4800" dirty="0">
                <a:latin typeface="楷体" panose="02010609060101010101" pitchFamily="49" charset="-122"/>
                <a:ea typeface="楷体" panose="02010609060101010101" pitchFamily="49" charset="-122"/>
              </a:rPr>
              <a:t>(VIEW) </a:t>
            </a:r>
            <a:r>
              <a:rPr lang="zh-CN" altLang="en-US" sz="4800" dirty="0">
                <a:latin typeface="楷体" panose="02010609060101010101" pitchFamily="49" charset="-122"/>
                <a:ea typeface="楷体" panose="02010609060101010101" pitchFamily="49" charset="-122"/>
              </a:rPr>
              <a:t>的概念和用途</a:t>
            </a:r>
          </a:p>
        </p:txBody>
      </p:sp>
      <p:sp>
        <p:nvSpPr>
          <p:cNvPr id="5" name="内容占位符 2">
            <a:extLst>
              <a:ext uri="{FF2B5EF4-FFF2-40B4-BE49-F238E27FC236}">
                <a16:creationId xmlns:a16="http://schemas.microsoft.com/office/drawing/2014/main" id="{E544B0B5-2190-3C2E-7699-5DD7B1193C51}"/>
              </a:ext>
            </a:extLst>
          </p:cNvPr>
          <p:cNvSpPr txBox="1">
            <a:spLocks/>
          </p:cNvSpPr>
          <p:nvPr/>
        </p:nvSpPr>
        <p:spPr>
          <a:xfrm>
            <a:off x="324493" y="2301054"/>
            <a:ext cx="11831947" cy="72136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US" altLang="zh-TW" sz="2800" spc="-10" dirty="0">
                <a:latin typeface="Consolas"/>
              </a:rPr>
              <a:t>1. </a:t>
            </a:r>
            <a:r>
              <a:rPr lang="zh-TW" altLang="en-US" sz="2800" spc="-10" dirty="0">
                <a:latin typeface="Consolas"/>
              </a:rPr>
              <a:t>視圖是一個虛擬的表格，它可以是基於一個或多個表格的查詢結果</a:t>
            </a:r>
          </a:p>
          <a:p>
            <a:endParaRPr lang="zh-TW" altLang="en-US" sz="2800" spc="-10" dirty="0">
              <a:latin typeface="Consolas"/>
            </a:endParaRPr>
          </a:p>
          <a:p>
            <a:r>
              <a:rPr lang="en-US" altLang="zh-TW" sz="2800" spc="-10" dirty="0">
                <a:latin typeface="Consolas"/>
              </a:rPr>
              <a:t>2. </a:t>
            </a:r>
            <a:r>
              <a:rPr lang="zh-TW" altLang="en-US" sz="2800" spc="-10" dirty="0">
                <a:latin typeface="Consolas"/>
              </a:rPr>
              <a:t>視圖可以用於簡化複雜的查詢，隱藏資料的某些部分或提供額外的資料安全性</a:t>
            </a:r>
          </a:p>
          <a:p>
            <a:endParaRPr lang="zh-TW" altLang="en-US" sz="2800" spc="-10" dirty="0">
              <a:latin typeface="Consolas"/>
            </a:endParaRPr>
          </a:p>
        </p:txBody>
      </p:sp>
    </p:spTree>
    <p:extLst>
      <p:ext uri="{BB962C8B-B14F-4D97-AF65-F5344CB8AC3E}">
        <p14:creationId xmlns:p14="http://schemas.microsoft.com/office/powerpoint/2010/main" val="962251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E31E4C-A8EE-558F-5F01-D70897400045}"/>
              </a:ext>
            </a:extLst>
          </p:cNvPr>
          <p:cNvSpPr>
            <a:spLocks noGrp="1"/>
          </p:cNvSpPr>
          <p:nvPr>
            <p:ph type="title"/>
          </p:nvPr>
        </p:nvSpPr>
        <p:spPr>
          <a:xfrm>
            <a:off x="913773" y="135917"/>
            <a:ext cx="10364451" cy="1596177"/>
          </a:xfrm>
        </p:spPr>
        <p:txBody>
          <a:bodyPr>
            <a:normAutofit/>
          </a:bodyPr>
          <a:lstStyle/>
          <a:p>
            <a:r>
              <a:rPr lang="zh-CN" altLang="en-US" sz="4800" dirty="0">
                <a:latin typeface="楷体" panose="02010609060101010101" pitchFamily="49" charset="-122"/>
                <a:ea typeface="楷体" panose="02010609060101010101" pitchFamily="49" charset="-122"/>
              </a:rPr>
              <a:t>視圖 </a:t>
            </a:r>
            <a:r>
              <a:rPr lang="en-US" altLang="zh-CN" sz="4800" dirty="0">
                <a:latin typeface="楷体" panose="02010609060101010101" pitchFamily="49" charset="-122"/>
                <a:ea typeface="楷体" panose="02010609060101010101" pitchFamily="49" charset="-122"/>
              </a:rPr>
              <a:t>(VIEW) </a:t>
            </a:r>
            <a:r>
              <a:rPr lang="zh-CN" altLang="en-US" sz="4800" dirty="0">
                <a:latin typeface="楷体" panose="02010609060101010101" pitchFamily="49" charset="-122"/>
                <a:ea typeface="楷体" panose="02010609060101010101" pitchFamily="49" charset="-122"/>
              </a:rPr>
              <a:t>的概念和用途</a:t>
            </a:r>
          </a:p>
        </p:txBody>
      </p:sp>
      <p:pic>
        <p:nvPicPr>
          <p:cNvPr id="4" name="图片 3">
            <a:extLst>
              <a:ext uri="{FF2B5EF4-FFF2-40B4-BE49-F238E27FC236}">
                <a16:creationId xmlns:a16="http://schemas.microsoft.com/office/drawing/2014/main" id="{EC5E195B-57C0-D0FB-6613-0AE60BF27993}"/>
              </a:ext>
            </a:extLst>
          </p:cNvPr>
          <p:cNvPicPr>
            <a:picLocks noChangeAspect="1"/>
          </p:cNvPicPr>
          <p:nvPr/>
        </p:nvPicPr>
        <p:blipFill>
          <a:blip r:embed="rId2"/>
          <a:stretch>
            <a:fillRect/>
          </a:stretch>
        </p:blipFill>
        <p:spPr>
          <a:xfrm>
            <a:off x="367055" y="1530655"/>
            <a:ext cx="11457889" cy="5327345"/>
          </a:xfrm>
          <a:prstGeom prst="rect">
            <a:avLst/>
          </a:prstGeom>
        </p:spPr>
      </p:pic>
    </p:spTree>
    <p:extLst>
      <p:ext uri="{BB962C8B-B14F-4D97-AF65-F5344CB8AC3E}">
        <p14:creationId xmlns:p14="http://schemas.microsoft.com/office/powerpoint/2010/main" val="34913516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E31E4C-A8EE-558F-5F01-D70897400045}"/>
              </a:ext>
            </a:extLst>
          </p:cNvPr>
          <p:cNvSpPr>
            <a:spLocks noGrp="1"/>
          </p:cNvSpPr>
          <p:nvPr>
            <p:ph type="title"/>
          </p:nvPr>
        </p:nvSpPr>
        <p:spPr>
          <a:xfrm>
            <a:off x="913773" y="135917"/>
            <a:ext cx="10364451" cy="1596177"/>
          </a:xfrm>
        </p:spPr>
        <p:txBody>
          <a:bodyPr>
            <a:normAutofit/>
          </a:bodyPr>
          <a:lstStyle/>
          <a:p>
            <a:r>
              <a:rPr lang="zh-CN" altLang="en-US" sz="4800" dirty="0">
                <a:latin typeface="楷体" panose="02010609060101010101" pitchFamily="49" charset="-122"/>
                <a:ea typeface="楷体" panose="02010609060101010101" pitchFamily="49" charset="-122"/>
              </a:rPr>
              <a:t>視圖 </a:t>
            </a:r>
            <a:r>
              <a:rPr lang="en-US" altLang="zh-CN" sz="4800" dirty="0">
                <a:latin typeface="楷体" panose="02010609060101010101" pitchFamily="49" charset="-122"/>
                <a:ea typeface="楷体" panose="02010609060101010101" pitchFamily="49" charset="-122"/>
              </a:rPr>
              <a:t>(VIEW) </a:t>
            </a:r>
            <a:r>
              <a:rPr lang="zh-CN" altLang="en-US" sz="4800" dirty="0">
                <a:latin typeface="楷体" panose="02010609060101010101" pitchFamily="49" charset="-122"/>
                <a:ea typeface="楷体" panose="02010609060101010101" pitchFamily="49" charset="-122"/>
              </a:rPr>
              <a:t>的概念和用途</a:t>
            </a:r>
          </a:p>
        </p:txBody>
      </p:sp>
      <p:pic>
        <p:nvPicPr>
          <p:cNvPr id="5" name="图片 4">
            <a:extLst>
              <a:ext uri="{FF2B5EF4-FFF2-40B4-BE49-F238E27FC236}">
                <a16:creationId xmlns:a16="http://schemas.microsoft.com/office/drawing/2014/main" id="{55EA519E-951C-2529-9A03-83633C0EC607}"/>
              </a:ext>
            </a:extLst>
          </p:cNvPr>
          <p:cNvPicPr>
            <a:picLocks noChangeAspect="1"/>
          </p:cNvPicPr>
          <p:nvPr/>
        </p:nvPicPr>
        <p:blipFill>
          <a:blip r:embed="rId2"/>
          <a:stretch>
            <a:fillRect/>
          </a:stretch>
        </p:blipFill>
        <p:spPr>
          <a:xfrm>
            <a:off x="1905782" y="1275484"/>
            <a:ext cx="8380435" cy="5582516"/>
          </a:xfrm>
          <a:prstGeom prst="rect">
            <a:avLst/>
          </a:prstGeom>
        </p:spPr>
      </p:pic>
    </p:spTree>
    <p:extLst>
      <p:ext uri="{BB962C8B-B14F-4D97-AF65-F5344CB8AC3E}">
        <p14:creationId xmlns:p14="http://schemas.microsoft.com/office/powerpoint/2010/main" val="3935297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72FFFD5-D787-D668-A5BE-25C538ECBB8C}"/>
              </a:ext>
            </a:extLst>
          </p:cNvPr>
          <p:cNvPicPr>
            <a:picLocks noChangeAspect="1"/>
          </p:cNvPicPr>
          <p:nvPr/>
        </p:nvPicPr>
        <p:blipFill>
          <a:blip r:embed="rId2"/>
          <a:stretch>
            <a:fillRect/>
          </a:stretch>
        </p:blipFill>
        <p:spPr>
          <a:xfrm>
            <a:off x="1078" y="-1"/>
            <a:ext cx="12190922" cy="6859011"/>
          </a:xfrm>
          <a:prstGeom prst="rect">
            <a:avLst/>
          </a:prstGeom>
        </p:spPr>
      </p:pic>
    </p:spTree>
    <p:extLst>
      <p:ext uri="{BB962C8B-B14F-4D97-AF65-F5344CB8AC3E}">
        <p14:creationId xmlns:p14="http://schemas.microsoft.com/office/powerpoint/2010/main" val="39435107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AF099E-F0F3-2A02-4146-B0B97FC876E4}"/>
              </a:ext>
            </a:extLst>
          </p:cNvPr>
          <p:cNvSpPr>
            <a:spLocks noGrp="1"/>
          </p:cNvSpPr>
          <p:nvPr>
            <p:ph type="ctrTitle"/>
          </p:nvPr>
        </p:nvSpPr>
        <p:spPr>
          <a:xfrm>
            <a:off x="1370806" y="1326185"/>
            <a:ext cx="9450388" cy="2509213"/>
          </a:xfrm>
        </p:spPr>
        <p:txBody>
          <a:bodyPr>
            <a:normAutofit/>
          </a:bodyPr>
          <a:lstStyle/>
          <a:p>
            <a:r>
              <a:rPr lang="zh-TW" altLang="en-US" sz="7200" spc="-10" dirty="0">
                <a:latin typeface="楷体" panose="02010609060101010101" pitchFamily="49" charset="-122"/>
                <a:ea typeface="楷体" panose="02010609060101010101" pitchFamily="49" charset="-122"/>
              </a:rPr>
              <a:t>資料庫的安全威脅</a:t>
            </a:r>
            <a:endParaRPr lang="zh-CN" altLang="en-US" sz="72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6726243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E31E4C-A8EE-558F-5F01-D70897400045}"/>
              </a:ext>
            </a:extLst>
          </p:cNvPr>
          <p:cNvSpPr>
            <a:spLocks noGrp="1"/>
          </p:cNvSpPr>
          <p:nvPr>
            <p:ph type="title"/>
          </p:nvPr>
        </p:nvSpPr>
        <p:spPr>
          <a:xfrm>
            <a:off x="913773" y="135917"/>
            <a:ext cx="10364451" cy="1596177"/>
          </a:xfrm>
        </p:spPr>
        <p:txBody>
          <a:bodyPr>
            <a:normAutofit/>
          </a:bodyPr>
          <a:lstStyle/>
          <a:p>
            <a:r>
              <a:rPr lang="zh-TW" altLang="en-US" sz="4800" dirty="0">
                <a:latin typeface="楷体" panose="02010609060101010101" pitchFamily="49" charset="-122"/>
                <a:ea typeface="楷体" panose="02010609060101010101" pitchFamily="49" charset="-122"/>
              </a:rPr>
              <a:t>資料庫的安全威脅</a:t>
            </a:r>
          </a:p>
        </p:txBody>
      </p:sp>
      <p:sp>
        <p:nvSpPr>
          <p:cNvPr id="3" name="内容占位符 2">
            <a:extLst>
              <a:ext uri="{FF2B5EF4-FFF2-40B4-BE49-F238E27FC236}">
                <a16:creationId xmlns:a16="http://schemas.microsoft.com/office/drawing/2014/main" id="{DBD95B9B-E694-367F-821A-1591E3BD7F52}"/>
              </a:ext>
            </a:extLst>
          </p:cNvPr>
          <p:cNvSpPr>
            <a:spLocks noGrp="1"/>
          </p:cNvSpPr>
          <p:nvPr>
            <p:ph sz="quarter" idx="13"/>
          </p:nvPr>
        </p:nvSpPr>
        <p:spPr>
          <a:xfrm>
            <a:off x="852813" y="1267136"/>
            <a:ext cx="11393815" cy="721360"/>
          </a:xfrm>
        </p:spPr>
        <p:txBody>
          <a:bodyPr>
            <a:noAutofit/>
          </a:bodyPr>
          <a:lstStyle/>
          <a:p>
            <a:r>
              <a:rPr lang="en-US" altLang="zh-TW" sz="2400" spc="-10" dirty="0">
                <a:latin typeface="Consolas"/>
              </a:rPr>
              <a:t>SQL</a:t>
            </a:r>
            <a:r>
              <a:rPr lang="zh-TW" altLang="en-US" sz="2400" spc="-10" dirty="0">
                <a:latin typeface="Consolas"/>
              </a:rPr>
              <a:t>注入：攻擊者利用應用程式的安全漏洞，向資料庫查詢中注入惡意</a:t>
            </a:r>
            <a:r>
              <a:rPr lang="en-US" altLang="zh-TW" sz="2400" spc="-10" dirty="0">
                <a:latin typeface="Consolas"/>
              </a:rPr>
              <a:t>SQL</a:t>
            </a:r>
            <a:r>
              <a:rPr lang="zh-TW" altLang="en-US" sz="2400" spc="-10" dirty="0">
                <a:latin typeface="Consolas"/>
              </a:rPr>
              <a:t>代碼，從而獲取、修改或刪除資料</a:t>
            </a:r>
          </a:p>
        </p:txBody>
      </p:sp>
      <p:pic>
        <p:nvPicPr>
          <p:cNvPr id="4" name="Picture 2" descr="What is SQL injection and How to Prevent Attacks">
            <a:extLst>
              <a:ext uri="{FF2B5EF4-FFF2-40B4-BE49-F238E27FC236}">
                <a16:creationId xmlns:a16="http://schemas.microsoft.com/office/drawing/2014/main" id="{03973597-6E43-98D0-1229-B62C82A1ED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0860" y="2362200"/>
            <a:ext cx="8590280" cy="4295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45329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E31E4C-A8EE-558F-5F01-D70897400045}"/>
              </a:ext>
            </a:extLst>
          </p:cNvPr>
          <p:cNvSpPr>
            <a:spLocks noGrp="1"/>
          </p:cNvSpPr>
          <p:nvPr>
            <p:ph type="title"/>
          </p:nvPr>
        </p:nvSpPr>
        <p:spPr>
          <a:xfrm>
            <a:off x="913773" y="135917"/>
            <a:ext cx="10364451" cy="1596177"/>
          </a:xfrm>
        </p:spPr>
        <p:txBody>
          <a:bodyPr>
            <a:normAutofit/>
          </a:bodyPr>
          <a:lstStyle/>
          <a:p>
            <a:r>
              <a:rPr lang="zh-TW" altLang="en-US" sz="4800" dirty="0">
                <a:latin typeface="楷体" panose="02010609060101010101" pitchFamily="49" charset="-122"/>
                <a:ea typeface="楷体" panose="02010609060101010101" pitchFamily="49" charset="-122"/>
              </a:rPr>
              <a:t>資料庫的安全威脅</a:t>
            </a:r>
          </a:p>
        </p:txBody>
      </p:sp>
      <p:sp>
        <p:nvSpPr>
          <p:cNvPr id="3" name="内容占位符 2">
            <a:extLst>
              <a:ext uri="{FF2B5EF4-FFF2-40B4-BE49-F238E27FC236}">
                <a16:creationId xmlns:a16="http://schemas.microsoft.com/office/drawing/2014/main" id="{DBD95B9B-E694-367F-821A-1591E3BD7F52}"/>
              </a:ext>
            </a:extLst>
          </p:cNvPr>
          <p:cNvSpPr>
            <a:spLocks noGrp="1"/>
          </p:cNvSpPr>
          <p:nvPr>
            <p:ph sz="quarter" idx="13"/>
          </p:nvPr>
        </p:nvSpPr>
        <p:spPr>
          <a:xfrm>
            <a:off x="913773" y="1267136"/>
            <a:ext cx="11393815" cy="721360"/>
          </a:xfrm>
        </p:spPr>
        <p:txBody>
          <a:bodyPr>
            <a:noAutofit/>
          </a:bodyPr>
          <a:lstStyle/>
          <a:p>
            <a:r>
              <a:rPr lang="zh-TW" altLang="en-US" sz="2400" spc="-10" dirty="0">
                <a:latin typeface="Consolas"/>
              </a:rPr>
              <a:t>權限管理：不正確的權限設定可能允許未經授權的用戶訪問、修改或刪除資料</a:t>
            </a:r>
          </a:p>
        </p:txBody>
      </p:sp>
      <p:pic>
        <p:nvPicPr>
          <p:cNvPr id="5" name="Picture 2" descr="E-Learning 數位學習平台-企業內訓首選開課平台- 功能介紹">
            <a:extLst>
              <a:ext uri="{FF2B5EF4-FFF2-40B4-BE49-F238E27FC236}">
                <a16:creationId xmlns:a16="http://schemas.microsoft.com/office/drawing/2014/main" id="{763B71A6-AD69-DFDF-17F8-0664E13B46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2055" y="2043430"/>
            <a:ext cx="6327886" cy="4479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74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AF099E-F0F3-2A02-4146-B0B97FC876E4}"/>
              </a:ext>
            </a:extLst>
          </p:cNvPr>
          <p:cNvSpPr>
            <a:spLocks noGrp="1"/>
          </p:cNvSpPr>
          <p:nvPr>
            <p:ph type="ctrTitle"/>
          </p:nvPr>
        </p:nvSpPr>
        <p:spPr>
          <a:xfrm>
            <a:off x="2513806" y="1204265"/>
            <a:ext cx="7407434" cy="2509213"/>
          </a:xfrm>
        </p:spPr>
        <p:txBody>
          <a:bodyPr>
            <a:normAutofit/>
          </a:bodyPr>
          <a:lstStyle/>
          <a:p>
            <a:r>
              <a:rPr lang="zh-TW" altLang="en-US" sz="7200" spc="-10" dirty="0">
                <a:latin typeface="楷体" panose="02010609060101010101" pitchFamily="49" charset="-122"/>
                <a:ea typeface="楷体" panose="02010609060101010101" pitchFamily="49" charset="-122"/>
              </a:rPr>
              <a:t>還有哪些資料庫？</a:t>
            </a:r>
            <a:endParaRPr lang="zh-CN" altLang="en-US" sz="72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1964214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AF099E-F0F3-2A02-4146-B0B97FC876E4}"/>
              </a:ext>
            </a:extLst>
          </p:cNvPr>
          <p:cNvSpPr>
            <a:spLocks noGrp="1"/>
          </p:cNvSpPr>
          <p:nvPr>
            <p:ph type="ctrTitle"/>
          </p:nvPr>
        </p:nvSpPr>
        <p:spPr>
          <a:xfrm>
            <a:off x="1370806" y="1326185"/>
            <a:ext cx="9450388" cy="2509213"/>
          </a:xfrm>
        </p:spPr>
        <p:txBody>
          <a:bodyPr>
            <a:normAutofit/>
          </a:bodyPr>
          <a:lstStyle/>
          <a:p>
            <a:r>
              <a:rPr lang="zh-TW" altLang="en-US" sz="7200" spc="-10" dirty="0">
                <a:latin typeface="楷体" panose="02010609060101010101" pitchFamily="49" charset="-122"/>
                <a:ea typeface="楷体" panose="02010609060101010101" pitchFamily="49" charset="-122"/>
              </a:rPr>
              <a:t>分散式資料庫</a:t>
            </a:r>
            <a:endParaRPr lang="zh-CN" altLang="en-US" sz="72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5151453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E31E4C-A8EE-558F-5F01-D70897400045}"/>
              </a:ext>
            </a:extLst>
          </p:cNvPr>
          <p:cNvSpPr>
            <a:spLocks noGrp="1"/>
          </p:cNvSpPr>
          <p:nvPr>
            <p:ph type="title"/>
          </p:nvPr>
        </p:nvSpPr>
        <p:spPr>
          <a:xfrm>
            <a:off x="913773" y="135917"/>
            <a:ext cx="10364451" cy="1596177"/>
          </a:xfrm>
        </p:spPr>
        <p:txBody>
          <a:bodyPr>
            <a:normAutofit/>
          </a:bodyPr>
          <a:lstStyle/>
          <a:p>
            <a:r>
              <a:rPr lang="zh-TW" altLang="en-US" sz="4800" dirty="0">
                <a:latin typeface="楷体" panose="02010609060101010101" pitchFamily="49" charset="-122"/>
                <a:ea typeface="楷体" panose="02010609060101010101" pitchFamily="49" charset="-122"/>
              </a:rPr>
              <a:t>分散式資料庫的概念和優勢</a:t>
            </a:r>
          </a:p>
        </p:txBody>
      </p:sp>
      <p:sp>
        <p:nvSpPr>
          <p:cNvPr id="5" name="内容占位符 2">
            <a:extLst>
              <a:ext uri="{FF2B5EF4-FFF2-40B4-BE49-F238E27FC236}">
                <a16:creationId xmlns:a16="http://schemas.microsoft.com/office/drawing/2014/main" id="{E544B0B5-2190-3C2E-7699-5DD7B1193C51}"/>
              </a:ext>
            </a:extLst>
          </p:cNvPr>
          <p:cNvSpPr txBox="1">
            <a:spLocks/>
          </p:cNvSpPr>
          <p:nvPr/>
        </p:nvSpPr>
        <p:spPr>
          <a:xfrm>
            <a:off x="1350653" y="1371414"/>
            <a:ext cx="11831947" cy="72136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US" altLang="zh-TW" sz="2400" spc="-10" dirty="0">
                <a:latin typeface="Consolas"/>
              </a:rPr>
              <a:t>1. </a:t>
            </a:r>
            <a:r>
              <a:rPr lang="zh-TW" altLang="en-US" sz="2400" spc="-10" dirty="0">
                <a:latin typeface="Consolas"/>
              </a:rPr>
              <a:t>分散式資料庫是將資料存儲在多台機器上，而不是單一機器上</a:t>
            </a:r>
          </a:p>
          <a:p>
            <a:r>
              <a:rPr lang="en-US" altLang="zh-TW" sz="2400" spc="-10" dirty="0">
                <a:latin typeface="Consolas"/>
              </a:rPr>
              <a:t>2. </a:t>
            </a:r>
            <a:r>
              <a:rPr lang="zh-TW" altLang="en-US" sz="2400" spc="-10" dirty="0">
                <a:latin typeface="Consolas"/>
              </a:rPr>
              <a:t>主要優勢包括高可用性、擴展性和容錯性</a:t>
            </a:r>
            <a:endParaRPr lang="zh-CN" altLang="en-US" sz="2400" spc="-10" dirty="0">
              <a:latin typeface="Consolas"/>
            </a:endParaRPr>
          </a:p>
        </p:txBody>
      </p:sp>
      <p:pic>
        <p:nvPicPr>
          <p:cNvPr id="3" name="Picture 2" descr="什麼是分散式資料庫？有哪些好處？ - StockFeel 股感">
            <a:extLst>
              <a:ext uri="{FF2B5EF4-FFF2-40B4-BE49-F238E27FC236}">
                <a16:creationId xmlns:a16="http://schemas.microsoft.com/office/drawing/2014/main" id="{95F5DA9C-DDAB-C19F-0C8A-6B627B272E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8246" y="2573172"/>
            <a:ext cx="7615507" cy="428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9286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E31E4C-A8EE-558F-5F01-D70897400045}"/>
              </a:ext>
            </a:extLst>
          </p:cNvPr>
          <p:cNvSpPr>
            <a:spLocks noGrp="1"/>
          </p:cNvSpPr>
          <p:nvPr>
            <p:ph type="title"/>
          </p:nvPr>
        </p:nvSpPr>
        <p:spPr>
          <a:xfrm>
            <a:off x="913773" y="135917"/>
            <a:ext cx="10364451" cy="1596177"/>
          </a:xfrm>
        </p:spPr>
        <p:txBody>
          <a:bodyPr>
            <a:normAutofit/>
          </a:bodyPr>
          <a:lstStyle/>
          <a:p>
            <a:r>
              <a:rPr lang="zh-TW" altLang="en-US" sz="4800" dirty="0">
                <a:latin typeface="楷体" panose="02010609060101010101" pitchFamily="49" charset="-122"/>
                <a:ea typeface="楷体" panose="02010609060101010101" pitchFamily="49" charset="-122"/>
              </a:rPr>
              <a:t>分散式查詢的挑戰</a:t>
            </a:r>
          </a:p>
        </p:txBody>
      </p:sp>
      <p:sp>
        <p:nvSpPr>
          <p:cNvPr id="5" name="内容占位符 2">
            <a:extLst>
              <a:ext uri="{FF2B5EF4-FFF2-40B4-BE49-F238E27FC236}">
                <a16:creationId xmlns:a16="http://schemas.microsoft.com/office/drawing/2014/main" id="{E544B0B5-2190-3C2E-7699-5DD7B1193C51}"/>
              </a:ext>
            </a:extLst>
          </p:cNvPr>
          <p:cNvSpPr txBox="1">
            <a:spLocks/>
          </p:cNvSpPr>
          <p:nvPr/>
        </p:nvSpPr>
        <p:spPr>
          <a:xfrm>
            <a:off x="776613" y="1285054"/>
            <a:ext cx="11831947" cy="72136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US" altLang="zh-TW" sz="2400" spc="-10" dirty="0">
                <a:latin typeface="Consolas"/>
              </a:rPr>
              <a:t>1. </a:t>
            </a:r>
            <a:r>
              <a:rPr lang="zh-TW" altLang="en-US" sz="2400" spc="-10" dirty="0">
                <a:latin typeface="Consolas"/>
              </a:rPr>
              <a:t>分散式查詢需要從多台機器上獲取資料，這可能會增加查詢的複雜性和延遲</a:t>
            </a:r>
          </a:p>
          <a:p>
            <a:r>
              <a:rPr lang="en-US" altLang="zh-TW" sz="2400" spc="-10" dirty="0">
                <a:latin typeface="Consolas"/>
              </a:rPr>
              <a:t>2. </a:t>
            </a:r>
            <a:r>
              <a:rPr lang="zh-TW" altLang="en-US" sz="2400" spc="-10" dirty="0">
                <a:latin typeface="Consolas"/>
              </a:rPr>
              <a:t>需要考慮資料的一致性和完整性問題</a:t>
            </a:r>
          </a:p>
        </p:txBody>
      </p:sp>
      <p:pic>
        <p:nvPicPr>
          <p:cNvPr id="6" name="图片 5">
            <a:extLst>
              <a:ext uri="{FF2B5EF4-FFF2-40B4-BE49-F238E27FC236}">
                <a16:creationId xmlns:a16="http://schemas.microsoft.com/office/drawing/2014/main" id="{7319A11D-D279-1804-94F8-CFFD9765A8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5280" y="1828800"/>
            <a:ext cx="5506720" cy="5029200"/>
          </a:xfrm>
          <a:prstGeom prst="rect">
            <a:avLst/>
          </a:prstGeom>
        </p:spPr>
      </p:pic>
      <p:pic>
        <p:nvPicPr>
          <p:cNvPr id="8" name="图片 7">
            <a:extLst>
              <a:ext uri="{FF2B5EF4-FFF2-40B4-BE49-F238E27FC236}">
                <a16:creationId xmlns:a16="http://schemas.microsoft.com/office/drawing/2014/main" id="{3B0FD13A-7674-BBF5-7B8C-F67471D9F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450" y="2529840"/>
            <a:ext cx="4522271" cy="4105883"/>
          </a:xfrm>
          <a:prstGeom prst="rect">
            <a:avLst/>
          </a:prstGeom>
        </p:spPr>
      </p:pic>
    </p:spTree>
    <p:extLst>
      <p:ext uri="{BB962C8B-B14F-4D97-AF65-F5344CB8AC3E}">
        <p14:creationId xmlns:p14="http://schemas.microsoft.com/office/powerpoint/2010/main" val="13881970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AF099E-F0F3-2A02-4146-B0B97FC876E4}"/>
              </a:ext>
            </a:extLst>
          </p:cNvPr>
          <p:cNvSpPr>
            <a:spLocks noGrp="1"/>
          </p:cNvSpPr>
          <p:nvPr>
            <p:ph type="ctrTitle"/>
          </p:nvPr>
        </p:nvSpPr>
        <p:spPr>
          <a:xfrm>
            <a:off x="1370806" y="1326185"/>
            <a:ext cx="9450388" cy="2509213"/>
          </a:xfrm>
        </p:spPr>
        <p:txBody>
          <a:bodyPr>
            <a:normAutofit/>
          </a:bodyPr>
          <a:lstStyle/>
          <a:p>
            <a:r>
              <a:rPr lang="en-US" altLang="zh-TW" sz="7200" spc="-10" dirty="0">
                <a:latin typeface="楷体" panose="02010609060101010101" pitchFamily="49" charset="-122"/>
                <a:ea typeface="楷体" panose="02010609060101010101" pitchFamily="49" charset="-122"/>
              </a:rPr>
              <a:t>NoSQL </a:t>
            </a:r>
            <a:r>
              <a:rPr lang="zh-TW" altLang="en-US" sz="7200" spc="-10" dirty="0">
                <a:latin typeface="楷体" panose="02010609060101010101" pitchFamily="49" charset="-122"/>
                <a:ea typeface="楷体" panose="02010609060101010101" pitchFamily="49" charset="-122"/>
              </a:rPr>
              <a:t>資料庫介紹</a:t>
            </a:r>
            <a:endParaRPr lang="zh-CN" altLang="en-US" sz="72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7558679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E31E4C-A8EE-558F-5F01-D70897400045}"/>
              </a:ext>
            </a:extLst>
          </p:cNvPr>
          <p:cNvSpPr>
            <a:spLocks noGrp="1"/>
          </p:cNvSpPr>
          <p:nvPr>
            <p:ph type="title"/>
          </p:nvPr>
        </p:nvSpPr>
        <p:spPr>
          <a:xfrm>
            <a:off x="913773" y="135917"/>
            <a:ext cx="10364451" cy="1596177"/>
          </a:xfrm>
        </p:spPr>
        <p:txBody>
          <a:bodyPr>
            <a:normAutofit/>
          </a:bodyPr>
          <a:lstStyle/>
          <a:p>
            <a:r>
              <a:rPr lang="en-US" altLang="zh-TW" sz="4800" dirty="0">
                <a:latin typeface="楷体" panose="02010609060101010101" pitchFamily="49" charset="-122"/>
                <a:ea typeface="楷体" panose="02010609060101010101" pitchFamily="49" charset="-122"/>
              </a:rPr>
              <a:t>NoSQL </a:t>
            </a:r>
            <a:r>
              <a:rPr lang="zh-TW" altLang="en-US" sz="4800" dirty="0">
                <a:latin typeface="楷体" panose="02010609060101010101" pitchFamily="49" charset="-122"/>
                <a:ea typeface="楷体" panose="02010609060101010101" pitchFamily="49" charset="-122"/>
              </a:rPr>
              <a:t>與關聯式資料庫的區別</a:t>
            </a:r>
          </a:p>
        </p:txBody>
      </p:sp>
      <p:sp>
        <p:nvSpPr>
          <p:cNvPr id="5" name="内容占位符 2">
            <a:extLst>
              <a:ext uri="{FF2B5EF4-FFF2-40B4-BE49-F238E27FC236}">
                <a16:creationId xmlns:a16="http://schemas.microsoft.com/office/drawing/2014/main" id="{E544B0B5-2190-3C2E-7699-5DD7B1193C51}"/>
              </a:ext>
            </a:extLst>
          </p:cNvPr>
          <p:cNvSpPr txBox="1">
            <a:spLocks/>
          </p:cNvSpPr>
          <p:nvPr/>
        </p:nvSpPr>
        <p:spPr>
          <a:xfrm>
            <a:off x="842653" y="1285054"/>
            <a:ext cx="11831947" cy="72136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US" altLang="zh-TW" sz="2400" spc="-10" dirty="0">
                <a:latin typeface="Consolas"/>
              </a:rPr>
              <a:t>1. NoSQL </a:t>
            </a:r>
            <a:r>
              <a:rPr lang="zh-TW" altLang="en-US" sz="2400" spc="-10" dirty="0">
                <a:latin typeface="Consolas"/>
              </a:rPr>
              <a:t>資料庫通常不使用固定的表格結構，而是使用更靈活的資料模型。</a:t>
            </a:r>
          </a:p>
          <a:p>
            <a:r>
              <a:rPr lang="en-US" altLang="zh-TW" sz="2400" spc="-10" dirty="0">
                <a:latin typeface="Consolas"/>
              </a:rPr>
              <a:t>2. NoSQL </a:t>
            </a:r>
            <a:r>
              <a:rPr lang="zh-TW" altLang="en-US" sz="2400" spc="-10" dirty="0">
                <a:latin typeface="Consolas"/>
              </a:rPr>
              <a:t>資料庫設計用於滿足大規模資料和高性能的需求。</a:t>
            </a:r>
          </a:p>
        </p:txBody>
      </p:sp>
      <p:pic>
        <p:nvPicPr>
          <p:cNvPr id="4" name="Picture 2" descr="What are NoSQL Design Principles? Definition &amp; FAQs | ScyllaDB">
            <a:extLst>
              <a:ext uri="{FF2B5EF4-FFF2-40B4-BE49-F238E27FC236}">
                <a16:creationId xmlns:a16="http://schemas.microsoft.com/office/drawing/2014/main" id="{85D464DC-E1C4-4553-239F-1165628E20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4491" y="2328756"/>
            <a:ext cx="6963014" cy="4529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1954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E31E4C-A8EE-558F-5F01-D70897400045}"/>
              </a:ext>
            </a:extLst>
          </p:cNvPr>
          <p:cNvSpPr>
            <a:spLocks noGrp="1"/>
          </p:cNvSpPr>
          <p:nvPr>
            <p:ph type="title"/>
          </p:nvPr>
        </p:nvSpPr>
        <p:spPr>
          <a:xfrm>
            <a:off x="913773" y="135917"/>
            <a:ext cx="10364451" cy="1596177"/>
          </a:xfrm>
        </p:spPr>
        <p:txBody>
          <a:bodyPr>
            <a:normAutofit/>
          </a:bodyPr>
          <a:lstStyle/>
          <a:p>
            <a:r>
              <a:rPr lang="zh-CN" altLang="en-US" sz="4800" dirty="0">
                <a:latin typeface="楷体" panose="02010609060101010101" pitchFamily="49" charset="-122"/>
                <a:ea typeface="楷体" panose="02010609060101010101" pitchFamily="49" charset="-122"/>
              </a:rPr>
              <a:t>常見的 </a:t>
            </a:r>
            <a:r>
              <a:rPr lang="en-US" altLang="zh-TW" sz="4800" dirty="0">
                <a:latin typeface="楷体" panose="02010609060101010101" pitchFamily="49" charset="-122"/>
                <a:ea typeface="楷体" panose="02010609060101010101" pitchFamily="49" charset="-122"/>
              </a:rPr>
              <a:t>NoSQL </a:t>
            </a:r>
            <a:r>
              <a:rPr lang="zh-CN" altLang="en-US" sz="4800" dirty="0">
                <a:latin typeface="楷体" panose="02010609060101010101" pitchFamily="49" charset="-122"/>
                <a:ea typeface="楷体" panose="02010609060101010101" pitchFamily="49" charset="-122"/>
              </a:rPr>
              <a:t>資料庫</a:t>
            </a:r>
            <a:br>
              <a:rPr lang="en-US" altLang="zh-CN" sz="4800" dirty="0">
                <a:latin typeface="楷体" panose="02010609060101010101" pitchFamily="49" charset="-122"/>
                <a:ea typeface="楷体" panose="02010609060101010101" pitchFamily="49" charset="-122"/>
              </a:rPr>
            </a:br>
            <a:r>
              <a:rPr lang="en-US" altLang="zh-TW" sz="3000" dirty="0">
                <a:latin typeface="楷体" panose="02010609060101010101" pitchFamily="49" charset="-122"/>
                <a:ea typeface="楷体" panose="02010609060101010101" pitchFamily="49" charset="-122"/>
              </a:rPr>
              <a:t>MongoDB</a:t>
            </a:r>
            <a:r>
              <a:rPr lang="zh-TW" altLang="en-US" sz="3000" dirty="0">
                <a:latin typeface="楷体" panose="02010609060101010101" pitchFamily="49" charset="-122"/>
                <a:ea typeface="楷体" panose="02010609060101010101" pitchFamily="49" charset="-122"/>
              </a:rPr>
              <a:t>、</a:t>
            </a:r>
            <a:r>
              <a:rPr lang="en-US" altLang="zh-TW" sz="3000" dirty="0">
                <a:latin typeface="楷体" panose="02010609060101010101" pitchFamily="49" charset="-122"/>
                <a:ea typeface="楷体" panose="02010609060101010101" pitchFamily="49" charset="-122"/>
              </a:rPr>
              <a:t>Redis</a:t>
            </a:r>
          </a:p>
        </p:txBody>
      </p:sp>
      <p:sp>
        <p:nvSpPr>
          <p:cNvPr id="5" name="内容占位符 2">
            <a:extLst>
              <a:ext uri="{FF2B5EF4-FFF2-40B4-BE49-F238E27FC236}">
                <a16:creationId xmlns:a16="http://schemas.microsoft.com/office/drawing/2014/main" id="{E544B0B5-2190-3C2E-7699-5DD7B1193C51}"/>
              </a:ext>
            </a:extLst>
          </p:cNvPr>
          <p:cNvSpPr txBox="1">
            <a:spLocks/>
          </p:cNvSpPr>
          <p:nvPr/>
        </p:nvSpPr>
        <p:spPr>
          <a:xfrm>
            <a:off x="1228733" y="1544134"/>
            <a:ext cx="11831947" cy="72136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US" altLang="zh-TW" sz="2400" spc="-10" dirty="0">
                <a:latin typeface="Consolas"/>
              </a:rPr>
              <a:t>1. MongoDB </a:t>
            </a:r>
            <a:r>
              <a:rPr lang="zh-TW" altLang="en-US" sz="2400" spc="-10" dirty="0">
                <a:latin typeface="Consolas"/>
              </a:rPr>
              <a:t>是一個文檔導向的資料庫，適用於存儲大量的非結構化資料</a:t>
            </a:r>
          </a:p>
          <a:p>
            <a:r>
              <a:rPr lang="en-US" altLang="zh-TW" sz="2400" spc="-10" dirty="0">
                <a:latin typeface="Consolas"/>
              </a:rPr>
              <a:t>2. Redis </a:t>
            </a:r>
            <a:r>
              <a:rPr lang="zh-TW" altLang="en-US" sz="2400" spc="-10" dirty="0">
                <a:latin typeface="Consolas"/>
              </a:rPr>
              <a:t>是一個內存中的鍵</a:t>
            </a:r>
            <a:r>
              <a:rPr lang="en-US" altLang="zh-TW" sz="2400" spc="-10" dirty="0">
                <a:latin typeface="Consolas"/>
              </a:rPr>
              <a:t>-</a:t>
            </a:r>
            <a:r>
              <a:rPr lang="zh-TW" altLang="en-US" sz="2400" spc="-10" dirty="0">
                <a:latin typeface="Consolas"/>
              </a:rPr>
              <a:t>值存儲系統，常用於快速緩存</a:t>
            </a:r>
          </a:p>
        </p:txBody>
      </p:sp>
      <p:pic>
        <p:nvPicPr>
          <p:cNvPr id="6" name="图片 5">
            <a:extLst>
              <a:ext uri="{FF2B5EF4-FFF2-40B4-BE49-F238E27FC236}">
                <a16:creationId xmlns:a16="http://schemas.microsoft.com/office/drawing/2014/main" id="{17737F2E-C771-6827-A117-0F9C75AAC6E7}"/>
              </a:ext>
            </a:extLst>
          </p:cNvPr>
          <p:cNvPicPr>
            <a:picLocks noChangeAspect="1"/>
          </p:cNvPicPr>
          <p:nvPr/>
        </p:nvPicPr>
        <p:blipFill>
          <a:blip r:embed="rId2"/>
          <a:stretch>
            <a:fillRect/>
          </a:stretch>
        </p:blipFill>
        <p:spPr>
          <a:xfrm>
            <a:off x="1195372" y="2944941"/>
            <a:ext cx="9801255" cy="3231544"/>
          </a:xfrm>
          <a:prstGeom prst="rect">
            <a:avLst/>
          </a:prstGeom>
        </p:spPr>
      </p:pic>
    </p:spTree>
    <p:extLst>
      <p:ext uri="{BB962C8B-B14F-4D97-AF65-F5344CB8AC3E}">
        <p14:creationId xmlns:p14="http://schemas.microsoft.com/office/powerpoint/2010/main" val="2983070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E31E4C-A8EE-558F-5F01-D70897400045}"/>
              </a:ext>
            </a:extLst>
          </p:cNvPr>
          <p:cNvSpPr>
            <a:spLocks noGrp="1"/>
          </p:cNvSpPr>
          <p:nvPr>
            <p:ph type="title"/>
          </p:nvPr>
        </p:nvSpPr>
        <p:spPr>
          <a:xfrm>
            <a:off x="913773" y="135917"/>
            <a:ext cx="10364451" cy="1596177"/>
          </a:xfrm>
        </p:spPr>
        <p:txBody>
          <a:bodyPr>
            <a:normAutofit/>
          </a:bodyPr>
          <a:lstStyle/>
          <a:p>
            <a:r>
              <a:rPr lang="zh-TW" altLang="en-US" sz="4800" dirty="0">
                <a:latin typeface="楷体" panose="02010609060101010101" pitchFamily="49" charset="-122"/>
                <a:ea typeface="楷体" panose="02010609060101010101" pitchFamily="49" charset="-122"/>
              </a:rPr>
              <a:t>資料庫的基本概念</a:t>
            </a:r>
          </a:p>
        </p:txBody>
      </p:sp>
      <p:sp>
        <p:nvSpPr>
          <p:cNvPr id="3" name="内容占位符 2">
            <a:extLst>
              <a:ext uri="{FF2B5EF4-FFF2-40B4-BE49-F238E27FC236}">
                <a16:creationId xmlns:a16="http://schemas.microsoft.com/office/drawing/2014/main" id="{DBD95B9B-E694-367F-821A-1591E3BD7F52}"/>
              </a:ext>
            </a:extLst>
          </p:cNvPr>
          <p:cNvSpPr>
            <a:spLocks noGrp="1"/>
          </p:cNvSpPr>
          <p:nvPr>
            <p:ph sz="quarter" idx="13"/>
          </p:nvPr>
        </p:nvSpPr>
        <p:spPr>
          <a:xfrm>
            <a:off x="1172229" y="1310454"/>
            <a:ext cx="10363826" cy="721360"/>
          </a:xfrm>
        </p:spPr>
        <p:txBody>
          <a:bodyPr>
            <a:normAutofit/>
          </a:bodyPr>
          <a:lstStyle/>
          <a:p>
            <a:r>
              <a:rPr lang="zh-TW" altLang="en-US" sz="2400" dirty="0">
                <a:latin typeface="楷体" panose="02010609060101010101" pitchFamily="49" charset="-122"/>
                <a:ea typeface="楷体" panose="02010609060101010101" pitchFamily="49" charset="-122"/>
              </a:rPr>
              <a:t>什麼是資料庫，它的主要功能和用途</a:t>
            </a:r>
            <a:endParaRPr lang="zh-CN" altLang="en-US" dirty="0"/>
          </a:p>
        </p:txBody>
      </p:sp>
      <p:sp>
        <p:nvSpPr>
          <p:cNvPr id="4" name="内容占位符 2">
            <a:extLst>
              <a:ext uri="{FF2B5EF4-FFF2-40B4-BE49-F238E27FC236}">
                <a16:creationId xmlns:a16="http://schemas.microsoft.com/office/drawing/2014/main" id="{5A8285E5-2BB0-1515-7C5B-B76EFD59ADBD}"/>
              </a:ext>
            </a:extLst>
          </p:cNvPr>
          <p:cNvSpPr txBox="1">
            <a:spLocks/>
          </p:cNvSpPr>
          <p:nvPr/>
        </p:nvSpPr>
        <p:spPr>
          <a:xfrm>
            <a:off x="1874371" y="2484991"/>
            <a:ext cx="8443254" cy="72136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US" altLang="zh-TW" sz="2800" spc="-10" dirty="0">
                <a:latin typeface="Consolas"/>
              </a:rPr>
              <a:t>1. </a:t>
            </a:r>
            <a:r>
              <a:rPr lang="zh-TW" altLang="en-US" sz="2800" spc="-10" dirty="0">
                <a:latin typeface="Consolas"/>
              </a:rPr>
              <a:t>資料庫就像是資訊的集中存儲地</a:t>
            </a:r>
          </a:p>
          <a:p>
            <a:r>
              <a:rPr lang="en-US" altLang="zh-TW" sz="2800" spc="-10" dirty="0">
                <a:latin typeface="Consolas"/>
              </a:rPr>
              <a:t>2. </a:t>
            </a:r>
            <a:r>
              <a:rPr lang="zh-TW" altLang="en-US" sz="2800" spc="-10" dirty="0">
                <a:latin typeface="Consolas"/>
              </a:rPr>
              <a:t>你可以在資料庫裡新增、查詢、修改或刪除資料</a:t>
            </a:r>
          </a:p>
          <a:p>
            <a:r>
              <a:rPr lang="en-US" altLang="zh-TW" sz="2800" spc="-10" dirty="0">
                <a:latin typeface="Consolas"/>
              </a:rPr>
              <a:t>3. </a:t>
            </a:r>
            <a:r>
              <a:rPr lang="zh-TW" altLang="en-US" sz="2800" spc="-10" dirty="0">
                <a:latin typeface="Consolas"/>
              </a:rPr>
              <a:t>資料庫可以多人同時使用，且避免資料重複</a:t>
            </a:r>
          </a:p>
          <a:p>
            <a:r>
              <a:rPr lang="en-US" altLang="zh-TW" sz="2800" spc="-10" dirty="0">
                <a:latin typeface="Consolas"/>
              </a:rPr>
              <a:t>4. </a:t>
            </a:r>
            <a:r>
              <a:rPr lang="zh-TW" altLang="en-US" sz="2800" spc="-10" dirty="0">
                <a:latin typeface="Consolas"/>
              </a:rPr>
              <a:t>資料庫與其他應用程式是分開的，這樣更靈活</a:t>
            </a:r>
          </a:p>
        </p:txBody>
      </p:sp>
    </p:spTree>
    <p:extLst>
      <p:ext uri="{BB962C8B-B14F-4D97-AF65-F5344CB8AC3E}">
        <p14:creationId xmlns:p14="http://schemas.microsoft.com/office/powerpoint/2010/main" val="25576652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AF099E-F0F3-2A02-4146-B0B97FC876E4}"/>
              </a:ext>
            </a:extLst>
          </p:cNvPr>
          <p:cNvSpPr>
            <a:spLocks noGrp="1"/>
          </p:cNvSpPr>
          <p:nvPr>
            <p:ph type="ctrTitle"/>
          </p:nvPr>
        </p:nvSpPr>
        <p:spPr>
          <a:xfrm>
            <a:off x="-50800" y="1300785"/>
            <a:ext cx="12293600" cy="2509213"/>
          </a:xfrm>
        </p:spPr>
        <p:txBody>
          <a:bodyPr>
            <a:normAutofit/>
          </a:bodyPr>
          <a:lstStyle/>
          <a:p>
            <a:r>
              <a:rPr lang="zh-TW" altLang="en-US" sz="7200" spc="-10" dirty="0">
                <a:latin typeface="楷体" panose="02010609060101010101" pitchFamily="49" charset="-122"/>
                <a:ea typeface="楷体" panose="02010609060101010101" pitchFamily="49" charset="-122"/>
              </a:rPr>
              <a:t>向量資料庫介紹 </a:t>
            </a:r>
            <a:endParaRPr lang="zh-CN" altLang="en-US" sz="56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6175339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AF099E-F0F3-2A02-4146-B0B97FC876E4}"/>
              </a:ext>
            </a:extLst>
          </p:cNvPr>
          <p:cNvSpPr>
            <a:spLocks noGrp="1"/>
          </p:cNvSpPr>
          <p:nvPr>
            <p:ph type="ctrTitle"/>
          </p:nvPr>
        </p:nvSpPr>
        <p:spPr>
          <a:xfrm>
            <a:off x="1370806" y="1321105"/>
            <a:ext cx="9450388" cy="2509213"/>
          </a:xfrm>
        </p:spPr>
        <p:txBody>
          <a:bodyPr>
            <a:normAutofit/>
          </a:bodyPr>
          <a:lstStyle/>
          <a:p>
            <a:r>
              <a:rPr lang="en-US" altLang="zh-TW" sz="7200" spc="-10" dirty="0">
                <a:latin typeface="楷体" panose="02010609060101010101" pitchFamily="49" charset="-122"/>
                <a:ea typeface="楷体" panose="02010609060101010101" pitchFamily="49" charset="-122"/>
              </a:rPr>
              <a:t>AI</a:t>
            </a:r>
            <a:r>
              <a:rPr lang="zh-TW" altLang="en-US" sz="7200" spc="-10" dirty="0">
                <a:latin typeface="楷体" panose="02010609060101010101" pitchFamily="49" charset="-122"/>
                <a:ea typeface="楷体" panose="02010609060101010101" pitchFamily="49" charset="-122"/>
              </a:rPr>
              <a:t>浪潮</a:t>
            </a:r>
            <a:endParaRPr lang="zh-CN" altLang="en-US" sz="72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443083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E31E4C-A8EE-558F-5F01-D70897400045}"/>
              </a:ext>
            </a:extLst>
          </p:cNvPr>
          <p:cNvSpPr>
            <a:spLocks noGrp="1"/>
          </p:cNvSpPr>
          <p:nvPr>
            <p:ph type="title"/>
          </p:nvPr>
        </p:nvSpPr>
        <p:spPr>
          <a:xfrm>
            <a:off x="913773" y="135917"/>
            <a:ext cx="10364451" cy="1596177"/>
          </a:xfrm>
        </p:spPr>
        <p:txBody>
          <a:bodyPr>
            <a:normAutofit/>
          </a:bodyPr>
          <a:lstStyle/>
          <a:p>
            <a:r>
              <a:rPr lang="zh-TW" altLang="en-US" sz="4800" dirty="0">
                <a:latin typeface="楷体" panose="02010609060101010101" pitchFamily="49" charset="-122"/>
                <a:ea typeface="楷体" panose="02010609060101010101" pitchFamily="49" charset="-122"/>
              </a:rPr>
              <a:t>向量資料庫的基本概念</a:t>
            </a:r>
          </a:p>
        </p:txBody>
      </p:sp>
      <p:sp>
        <p:nvSpPr>
          <p:cNvPr id="5" name="内容占位符 2">
            <a:extLst>
              <a:ext uri="{FF2B5EF4-FFF2-40B4-BE49-F238E27FC236}">
                <a16:creationId xmlns:a16="http://schemas.microsoft.com/office/drawing/2014/main" id="{E544B0B5-2190-3C2E-7699-5DD7B1193C51}"/>
              </a:ext>
            </a:extLst>
          </p:cNvPr>
          <p:cNvSpPr txBox="1">
            <a:spLocks/>
          </p:cNvSpPr>
          <p:nvPr/>
        </p:nvSpPr>
        <p:spPr>
          <a:xfrm>
            <a:off x="573724" y="1940374"/>
            <a:ext cx="11044547" cy="72136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US" altLang="zh-TW" sz="2800" spc="-10" dirty="0">
                <a:latin typeface="Consolas"/>
              </a:rPr>
              <a:t>1. </a:t>
            </a:r>
            <a:r>
              <a:rPr lang="zh-TW" altLang="en-US" sz="2800" spc="-10" dirty="0">
                <a:latin typeface="Consolas"/>
              </a:rPr>
              <a:t>向量資料庫是一種特殊的資料庫，專為高效處理向量數據而設計</a:t>
            </a:r>
          </a:p>
          <a:p>
            <a:r>
              <a:rPr lang="en-US" altLang="zh-TW" sz="2800" spc="-10" dirty="0">
                <a:latin typeface="Consolas"/>
              </a:rPr>
              <a:t>2. </a:t>
            </a:r>
            <a:r>
              <a:rPr lang="zh-TW" altLang="en-US" sz="2800" spc="-10" dirty="0">
                <a:latin typeface="Consolas"/>
              </a:rPr>
              <a:t>它可以快速進行向量間的相似性比較和搜索</a:t>
            </a:r>
          </a:p>
          <a:p>
            <a:endParaRPr lang="zh-TW" altLang="en-US" sz="2800" spc="-10" dirty="0">
              <a:latin typeface="Consolas"/>
            </a:endParaRPr>
          </a:p>
          <a:p>
            <a:r>
              <a:rPr lang="en-US" altLang="zh-TW" sz="2800" spc="-10" dirty="0">
                <a:latin typeface="Consolas"/>
              </a:rPr>
              <a:t>3. </a:t>
            </a:r>
            <a:r>
              <a:rPr lang="zh-TW" altLang="en-US" sz="2800" spc="-10" dirty="0">
                <a:latin typeface="Consolas"/>
              </a:rPr>
              <a:t>範例：使用向量資料庫進行圖像或文本的相似性搜索</a:t>
            </a:r>
          </a:p>
          <a:p>
            <a:r>
              <a:rPr lang="en-US" altLang="zh-TW" sz="2800" spc="-10" dirty="0">
                <a:latin typeface="Consolas"/>
              </a:rPr>
              <a:t>4. </a:t>
            </a:r>
            <a:r>
              <a:rPr lang="zh-TW" altLang="en-US" sz="2800" spc="-10" dirty="0">
                <a:latin typeface="Consolas"/>
              </a:rPr>
              <a:t>範例：計算兩個向量之間的餘弦相似性</a:t>
            </a:r>
          </a:p>
        </p:txBody>
      </p:sp>
    </p:spTree>
    <p:extLst>
      <p:ext uri="{BB962C8B-B14F-4D97-AF65-F5344CB8AC3E}">
        <p14:creationId xmlns:p14="http://schemas.microsoft.com/office/powerpoint/2010/main" val="24178668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E31E4C-A8EE-558F-5F01-D70897400045}"/>
              </a:ext>
            </a:extLst>
          </p:cNvPr>
          <p:cNvSpPr>
            <a:spLocks noGrp="1"/>
          </p:cNvSpPr>
          <p:nvPr>
            <p:ph type="title"/>
          </p:nvPr>
        </p:nvSpPr>
        <p:spPr>
          <a:xfrm>
            <a:off x="913773" y="135917"/>
            <a:ext cx="10364451" cy="1596177"/>
          </a:xfrm>
        </p:spPr>
        <p:txBody>
          <a:bodyPr>
            <a:normAutofit/>
          </a:bodyPr>
          <a:lstStyle/>
          <a:p>
            <a:r>
              <a:rPr lang="zh-TW" altLang="en-US" sz="4800" dirty="0">
                <a:latin typeface="楷体" panose="02010609060101010101" pitchFamily="49" charset="-122"/>
                <a:ea typeface="楷体" panose="02010609060101010101" pitchFamily="49" charset="-122"/>
              </a:rPr>
              <a:t>常見的向量資料庫工具</a:t>
            </a:r>
          </a:p>
        </p:txBody>
      </p:sp>
      <p:sp>
        <p:nvSpPr>
          <p:cNvPr id="5" name="内容占位符 2">
            <a:extLst>
              <a:ext uri="{FF2B5EF4-FFF2-40B4-BE49-F238E27FC236}">
                <a16:creationId xmlns:a16="http://schemas.microsoft.com/office/drawing/2014/main" id="{E544B0B5-2190-3C2E-7699-5DD7B1193C51}"/>
              </a:ext>
            </a:extLst>
          </p:cNvPr>
          <p:cNvSpPr txBox="1">
            <a:spLocks/>
          </p:cNvSpPr>
          <p:nvPr/>
        </p:nvSpPr>
        <p:spPr>
          <a:xfrm>
            <a:off x="842653" y="1285054"/>
            <a:ext cx="11831947" cy="72136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US" altLang="zh-TW" sz="2400" spc="-10" dirty="0">
                <a:latin typeface="Consolas"/>
              </a:rPr>
              <a:t>1. </a:t>
            </a:r>
            <a:r>
              <a:rPr lang="en-US" altLang="zh-TW" sz="2400" spc="-10" dirty="0" err="1">
                <a:latin typeface="Consolas"/>
              </a:rPr>
              <a:t>Weaviate</a:t>
            </a:r>
            <a:r>
              <a:rPr lang="zh-TW" altLang="en-US" sz="2400" spc="-10" dirty="0">
                <a:latin typeface="Consolas"/>
              </a:rPr>
              <a:t>、</a:t>
            </a:r>
            <a:r>
              <a:rPr lang="en-US" altLang="zh-TW" sz="2400" spc="-10" dirty="0" err="1">
                <a:latin typeface="Consolas"/>
              </a:rPr>
              <a:t>qdrant</a:t>
            </a:r>
            <a:r>
              <a:rPr lang="en-US" altLang="zh-TW" sz="2400" spc="-10" dirty="0">
                <a:latin typeface="Consolas"/>
              </a:rPr>
              <a:t> </a:t>
            </a:r>
            <a:r>
              <a:rPr lang="zh-CN" altLang="en-US" sz="2400" spc="-10" dirty="0">
                <a:latin typeface="Consolas"/>
              </a:rPr>
              <a:t>和 </a:t>
            </a:r>
            <a:r>
              <a:rPr lang="en-US" altLang="zh-TW" sz="2400" spc="-10" dirty="0">
                <a:latin typeface="Consolas"/>
              </a:rPr>
              <a:t>Chroma </a:t>
            </a:r>
            <a:r>
              <a:rPr lang="zh-CN" altLang="en-US" sz="2400" spc="-10" dirty="0">
                <a:latin typeface="Consolas"/>
              </a:rPr>
              <a:t>是一些流行的向量資料庫工具。</a:t>
            </a:r>
          </a:p>
          <a:p>
            <a:r>
              <a:rPr lang="en-US" altLang="zh-CN" sz="2400" spc="-10" dirty="0">
                <a:latin typeface="Consolas"/>
              </a:rPr>
              <a:t>2. </a:t>
            </a:r>
            <a:r>
              <a:rPr lang="zh-CN" altLang="en-US" sz="2400" spc="-10" dirty="0">
                <a:latin typeface="Consolas"/>
              </a:rPr>
              <a:t>這些工具提供了高效的語意搜索</a:t>
            </a:r>
            <a:r>
              <a:rPr lang="en-US" altLang="zh-CN" sz="2400" spc="-10" dirty="0">
                <a:latin typeface="Consolas"/>
              </a:rPr>
              <a:t>, </a:t>
            </a:r>
            <a:r>
              <a:rPr lang="zh-CN" altLang="en-US" sz="2400" spc="-10" dirty="0">
                <a:latin typeface="Consolas"/>
              </a:rPr>
              <a:t>混合搜索等功能。</a:t>
            </a:r>
          </a:p>
        </p:txBody>
      </p:sp>
      <p:pic>
        <p:nvPicPr>
          <p:cNvPr id="3" name="Picture 2" descr="GitHub - weaviate/weaviate: Weaviate is an open source vector database that  stores both objects and vectors, allowing for combining vector search with  structured filtering with the fault-tolerance and scalability of a  cloud-native">
            <a:extLst>
              <a:ext uri="{FF2B5EF4-FFF2-40B4-BE49-F238E27FC236}">
                <a16:creationId xmlns:a16="http://schemas.microsoft.com/office/drawing/2014/main" id="{C7C33048-AA80-8A7E-BCC5-492F25AB324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03117" y="2524759"/>
            <a:ext cx="8185761" cy="4095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9383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E31E4C-A8EE-558F-5F01-D70897400045}"/>
              </a:ext>
            </a:extLst>
          </p:cNvPr>
          <p:cNvSpPr>
            <a:spLocks noGrp="1"/>
          </p:cNvSpPr>
          <p:nvPr>
            <p:ph type="title"/>
          </p:nvPr>
        </p:nvSpPr>
        <p:spPr>
          <a:xfrm>
            <a:off x="913773" y="135917"/>
            <a:ext cx="10364451" cy="1596177"/>
          </a:xfrm>
        </p:spPr>
        <p:txBody>
          <a:bodyPr>
            <a:normAutofit/>
          </a:bodyPr>
          <a:lstStyle/>
          <a:p>
            <a:r>
              <a:rPr lang="zh-TW" altLang="en-US" sz="4800" dirty="0">
                <a:latin typeface="楷体" panose="02010609060101010101" pitchFamily="49" charset="-122"/>
                <a:ea typeface="楷体" panose="02010609060101010101" pitchFamily="49" charset="-122"/>
              </a:rPr>
              <a:t>向量資料庫的適用場景</a:t>
            </a:r>
          </a:p>
        </p:txBody>
      </p:sp>
      <p:sp>
        <p:nvSpPr>
          <p:cNvPr id="5" name="内容占位符 2">
            <a:extLst>
              <a:ext uri="{FF2B5EF4-FFF2-40B4-BE49-F238E27FC236}">
                <a16:creationId xmlns:a16="http://schemas.microsoft.com/office/drawing/2014/main" id="{E544B0B5-2190-3C2E-7699-5DD7B1193C51}"/>
              </a:ext>
            </a:extLst>
          </p:cNvPr>
          <p:cNvSpPr txBox="1">
            <a:spLocks/>
          </p:cNvSpPr>
          <p:nvPr/>
        </p:nvSpPr>
        <p:spPr>
          <a:xfrm>
            <a:off x="1762133" y="2006414"/>
            <a:ext cx="9205587" cy="72136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US" altLang="zh-TW" sz="2400" spc="-10" dirty="0">
                <a:latin typeface="Consolas"/>
              </a:rPr>
              <a:t>1. </a:t>
            </a:r>
            <a:r>
              <a:rPr lang="zh-TW" altLang="en-US" sz="2400" spc="-10" dirty="0">
                <a:latin typeface="Consolas"/>
              </a:rPr>
              <a:t>當需要進行大量的向量相似性比較和搜索時</a:t>
            </a:r>
            <a:endParaRPr lang="en-US" altLang="zh-TW" sz="2400" spc="-10" dirty="0">
              <a:latin typeface="Consolas"/>
            </a:endParaRPr>
          </a:p>
          <a:p>
            <a:endParaRPr lang="zh-TW" altLang="en-US" sz="2400" spc="-10" dirty="0">
              <a:latin typeface="Consolas"/>
            </a:endParaRPr>
          </a:p>
          <a:p>
            <a:r>
              <a:rPr lang="en-US" altLang="zh-TW" sz="2400" spc="-10" dirty="0">
                <a:latin typeface="Consolas"/>
              </a:rPr>
              <a:t>2. </a:t>
            </a:r>
            <a:r>
              <a:rPr lang="zh-TW" altLang="en-US" sz="2400" spc="-10" dirty="0">
                <a:latin typeface="Consolas"/>
              </a:rPr>
              <a:t>適用於機器學習、圖像識別和推薦系統等應用</a:t>
            </a:r>
            <a:endParaRPr lang="en-US" altLang="zh-TW" sz="2400" spc="-10" dirty="0">
              <a:latin typeface="Consolas"/>
            </a:endParaRPr>
          </a:p>
          <a:p>
            <a:endParaRPr lang="zh-TW" altLang="en-US" sz="2400" spc="-10" dirty="0">
              <a:latin typeface="Consolas"/>
            </a:endParaRPr>
          </a:p>
          <a:p>
            <a:r>
              <a:rPr lang="en-US" altLang="zh-TW" sz="2400" spc="-10" dirty="0">
                <a:latin typeface="Consolas"/>
              </a:rPr>
              <a:t>3. </a:t>
            </a:r>
            <a:r>
              <a:rPr lang="zh-TW" altLang="en-US" sz="2400" spc="-10" dirty="0">
                <a:latin typeface="Consolas"/>
              </a:rPr>
              <a:t>範例：基於用戶的購物歷史，使用向量資料庫推薦相似的商品</a:t>
            </a:r>
            <a:endParaRPr lang="zh-CN" altLang="en-US" sz="2400" spc="-10" dirty="0">
              <a:latin typeface="Consolas"/>
            </a:endParaRPr>
          </a:p>
        </p:txBody>
      </p:sp>
    </p:spTree>
    <p:extLst>
      <p:ext uri="{BB962C8B-B14F-4D97-AF65-F5344CB8AC3E}">
        <p14:creationId xmlns:p14="http://schemas.microsoft.com/office/powerpoint/2010/main" val="29409599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AF099E-F0F3-2A02-4146-B0B97FC876E4}"/>
              </a:ext>
            </a:extLst>
          </p:cNvPr>
          <p:cNvSpPr>
            <a:spLocks noGrp="1"/>
          </p:cNvSpPr>
          <p:nvPr>
            <p:ph type="ctrTitle"/>
          </p:nvPr>
        </p:nvSpPr>
        <p:spPr>
          <a:xfrm>
            <a:off x="2087880" y="1636065"/>
            <a:ext cx="8204200" cy="2509213"/>
          </a:xfrm>
        </p:spPr>
        <p:txBody>
          <a:bodyPr>
            <a:normAutofit/>
          </a:bodyPr>
          <a:lstStyle/>
          <a:p>
            <a:r>
              <a:rPr lang="zh-TW" altLang="en-US" sz="7200" spc="-10" dirty="0">
                <a:latin typeface="楷体" panose="02010609060101010101" pitchFamily="49" charset="-122"/>
                <a:ea typeface="楷体" panose="02010609060101010101" pitchFamily="49" charset="-122"/>
              </a:rPr>
              <a:t>演示</a:t>
            </a:r>
            <a:r>
              <a:rPr lang="en-US" altLang="zh-TW" sz="7200" spc="-10" dirty="0">
                <a:latin typeface="楷体" panose="02010609060101010101" pitchFamily="49" charset="-122"/>
                <a:ea typeface="楷体" panose="02010609060101010101" pitchFamily="49" charset="-122"/>
              </a:rPr>
              <a:t>-</a:t>
            </a:r>
            <a:r>
              <a:rPr lang="zh-TW" altLang="en-US" sz="7200" spc="-10" dirty="0">
                <a:latin typeface="楷体" panose="02010609060101010101" pitchFamily="49" charset="-122"/>
                <a:ea typeface="楷体" panose="02010609060101010101" pitchFamily="49" charset="-122"/>
              </a:rPr>
              <a:t>向量資料庫</a:t>
            </a:r>
            <a:br>
              <a:rPr lang="en-US" altLang="zh-TW" sz="3600" spc="-10" dirty="0">
                <a:latin typeface="楷体" panose="02010609060101010101" pitchFamily="49" charset="-122"/>
                <a:ea typeface="楷体" panose="02010609060101010101" pitchFamily="49" charset="-122"/>
              </a:rPr>
            </a:br>
            <a:r>
              <a:rPr lang="en-US" altLang="zh-TW" sz="3600" spc="-10" dirty="0">
                <a:latin typeface="楷体" panose="02010609060101010101" pitchFamily="49" charset="-122"/>
                <a:ea typeface="楷体" panose="02010609060101010101" pitchFamily="49" charset="-122"/>
              </a:rPr>
              <a:t>- </a:t>
            </a:r>
            <a:r>
              <a:rPr lang="zh-TW" altLang="en-US" sz="3600" spc="-10" dirty="0">
                <a:latin typeface="楷体" panose="02010609060101010101" pitchFamily="49" charset="-122"/>
                <a:ea typeface="楷体" panose="02010609060101010101" pitchFamily="49" charset="-122"/>
              </a:rPr>
              <a:t>安裝</a:t>
            </a:r>
            <a:r>
              <a:rPr lang="zh-CN" altLang="en-US" sz="3600" spc="-10" dirty="0">
                <a:latin typeface="楷体" panose="02010609060101010101" pitchFamily="49" charset="-122"/>
                <a:ea typeface="楷体" panose="02010609060101010101" pitchFamily="49" charset="-122"/>
              </a:rPr>
              <a:t> </a:t>
            </a:r>
            <a:r>
              <a:rPr lang="en-US" altLang="zh-TW" sz="3600" spc="-10" dirty="0">
                <a:latin typeface="楷体" panose="02010609060101010101" pitchFamily="49" charset="-122"/>
                <a:ea typeface="楷体" panose="02010609060101010101" pitchFamily="49" charset="-122"/>
              </a:rPr>
              <a:t>Weaviate</a:t>
            </a:r>
            <a:endParaRPr lang="zh-CN" altLang="en-US" sz="36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1482916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A19867-4CB3-AD72-A420-6BCFD399CD1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9B85D3FE-2213-07C2-5DBF-90E954862F8C}"/>
              </a:ext>
            </a:extLst>
          </p:cNvPr>
          <p:cNvSpPr>
            <a:spLocks noGrp="1"/>
          </p:cNvSpPr>
          <p:nvPr>
            <p:ph sz="quarter" idx="13"/>
          </p:nvPr>
        </p:nvSpPr>
        <p:spPr/>
        <p:txBody>
          <a:bodyPr/>
          <a:lstStyle/>
          <a:p>
            <a:endParaRPr lang="zh-CN" altLang="en-US" dirty="0"/>
          </a:p>
        </p:txBody>
      </p:sp>
      <p:pic>
        <p:nvPicPr>
          <p:cNvPr id="5" name="图片 4">
            <a:extLst>
              <a:ext uri="{FF2B5EF4-FFF2-40B4-BE49-F238E27FC236}">
                <a16:creationId xmlns:a16="http://schemas.microsoft.com/office/drawing/2014/main" id="{14DAE7CA-7C53-E2C4-8509-BC7995C7015B}"/>
              </a:ext>
            </a:extLst>
          </p:cNvPr>
          <p:cNvPicPr>
            <a:picLocks noChangeAspect="1"/>
          </p:cNvPicPr>
          <p:nvPr/>
        </p:nvPicPr>
        <p:blipFill>
          <a:blip r:embed="rId2"/>
          <a:stretch>
            <a:fillRect/>
          </a:stretch>
        </p:blipFill>
        <p:spPr>
          <a:xfrm>
            <a:off x="0" y="572500"/>
            <a:ext cx="12192000" cy="6285500"/>
          </a:xfrm>
          <a:prstGeom prst="rect">
            <a:avLst/>
          </a:prstGeom>
        </p:spPr>
      </p:pic>
    </p:spTree>
    <p:extLst>
      <p:ext uri="{BB962C8B-B14F-4D97-AF65-F5344CB8AC3E}">
        <p14:creationId xmlns:p14="http://schemas.microsoft.com/office/powerpoint/2010/main" val="33780314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A19867-4CB3-AD72-A420-6BCFD399CD1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9B85D3FE-2213-07C2-5DBF-90E954862F8C}"/>
              </a:ext>
            </a:extLst>
          </p:cNvPr>
          <p:cNvSpPr>
            <a:spLocks noGrp="1"/>
          </p:cNvSpPr>
          <p:nvPr>
            <p:ph sz="quarter" idx="13"/>
          </p:nvPr>
        </p:nvSpPr>
        <p:spPr/>
        <p:txBody>
          <a:bodyPr/>
          <a:lstStyle/>
          <a:p>
            <a:endParaRPr lang="zh-CN" altLang="en-US" dirty="0"/>
          </a:p>
        </p:txBody>
      </p:sp>
      <p:pic>
        <p:nvPicPr>
          <p:cNvPr id="6" name="图片 5">
            <a:extLst>
              <a:ext uri="{FF2B5EF4-FFF2-40B4-BE49-F238E27FC236}">
                <a16:creationId xmlns:a16="http://schemas.microsoft.com/office/drawing/2014/main" id="{4AFAD1E8-FEFE-B07D-EE39-2A691BFD251E}"/>
              </a:ext>
            </a:extLst>
          </p:cNvPr>
          <p:cNvPicPr>
            <a:picLocks noChangeAspect="1"/>
          </p:cNvPicPr>
          <p:nvPr/>
        </p:nvPicPr>
        <p:blipFill>
          <a:blip r:embed="rId2"/>
          <a:stretch>
            <a:fillRect/>
          </a:stretch>
        </p:blipFill>
        <p:spPr>
          <a:xfrm>
            <a:off x="0" y="565196"/>
            <a:ext cx="12192000" cy="6292804"/>
          </a:xfrm>
          <a:prstGeom prst="rect">
            <a:avLst/>
          </a:prstGeom>
        </p:spPr>
      </p:pic>
    </p:spTree>
    <p:extLst>
      <p:ext uri="{BB962C8B-B14F-4D97-AF65-F5344CB8AC3E}">
        <p14:creationId xmlns:p14="http://schemas.microsoft.com/office/powerpoint/2010/main" val="35449346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A19867-4CB3-AD72-A420-6BCFD399CD1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9B85D3FE-2213-07C2-5DBF-90E954862F8C}"/>
              </a:ext>
            </a:extLst>
          </p:cNvPr>
          <p:cNvSpPr>
            <a:spLocks noGrp="1"/>
          </p:cNvSpPr>
          <p:nvPr>
            <p:ph sz="quarter" idx="13"/>
          </p:nvPr>
        </p:nvSpPr>
        <p:spPr/>
        <p:txBody>
          <a:bodyPr/>
          <a:lstStyle/>
          <a:p>
            <a:endParaRPr lang="zh-CN" altLang="en-US" dirty="0"/>
          </a:p>
        </p:txBody>
      </p:sp>
      <p:pic>
        <p:nvPicPr>
          <p:cNvPr id="5" name="图片 4">
            <a:extLst>
              <a:ext uri="{FF2B5EF4-FFF2-40B4-BE49-F238E27FC236}">
                <a16:creationId xmlns:a16="http://schemas.microsoft.com/office/drawing/2014/main" id="{BFBCE09F-0318-CEAD-0456-1728CF568078}"/>
              </a:ext>
            </a:extLst>
          </p:cNvPr>
          <p:cNvPicPr>
            <a:picLocks noChangeAspect="1"/>
          </p:cNvPicPr>
          <p:nvPr/>
        </p:nvPicPr>
        <p:blipFill>
          <a:blip r:embed="rId2"/>
          <a:stretch>
            <a:fillRect/>
          </a:stretch>
        </p:blipFill>
        <p:spPr>
          <a:xfrm>
            <a:off x="0" y="563881"/>
            <a:ext cx="12199774" cy="6294120"/>
          </a:xfrm>
          <a:prstGeom prst="rect">
            <a:avLst/>
          </a:prstGeom>
        </p:spPr>
      </p:pic>
    </p:spTree>
    <p:extLst>
      <p:ext uri="{BB962C8B-B14F-4D97-AF65-F5344CB8AC3E}">
        <p14:creationId xmlns:p14="http://schemas.microsoft.com/office/powerpoint/2010/main" val="40654564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A19867-4CB3-AD72-A420-6BCFD399CD1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9B85D3FE-2213-07C2-5DBF-90E954862F8C}"/>
              </a:ext>
            </a:extLst>
          </p:cNvPr>
          <p:cNvSpPr>
            <a:spLocks noGrp="1"/>
          </p:cNvSpPr>
          <p:nvPr>
            <p:ph sz="quarter" idx="13"/>
          </p:nvPr>
        </p:nvSpPr>
        <p:spPr/>
        <p:txBody>
          <a:bodyPr/>
          <a:lstStyle/>
          <a:p>
            <a:endParaRPr lang="zh-CN" altLang="en-US" dirty="0"/>
          </a:p>
        </p:txBody>
      </p:sp>
      <p:pic>
        <p:nvPicPr>
          <p:cNvPr id="6" name="图片 5">
            <a:extLst>
              <a:ext uri="{FF2B5EF4-FFF2-40B4-BE49-F238E27FC236}">
                <a16:creationId xmlns:a16="http://schemas.microsoft.com/office/drawing/2014/main" id="{06371505-E758-F4FA-0551-AA689DE16767}"/>
              </a:ext>
            </a:extLst>
          </p:cNvPr>
          <p:cNvPicPr>
            <a:picLocks noChangeAspect="1"/>
          </p:cNvPicPr>
          <p:nvPr/>
        </p:nvPicPr>
        <p:blipFill>
          <a:blip r:embed="rId2"/>
          <a:stretch>
            <a:fillRect/>
          </a:stretch>
        </p:blipFill>
        <p:spPr>
          <a:xfrm>
            <a:off x="-1" y="553720"/>
            <a:ext cx="12190569" cy="6304280"/>
          </a:xfrm>
          <a:prstGeom prst="rect">
            <a:avLst/>
          </a:prstGeom>
        </p:spPr>
      </p:pic>
    </p:spTree>
    <p:extLst>
      <p:ext uri="{BB962C8B-B14F-4D97-AF65-F5344CB8AC3E}">
        <p14:creationId xmlns:p14="http://schemas.microsoft.com/office/powerpoint/2010/main" val="3687444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AF099E-F0F3-2A02-4146-B0B97FC876E4}"/>
              </a:ext>
            </a:extLst>
          </p:cNvPr>
          <p:cNvSpPr>
            <a:spLocks noGrp="1"/>
          </p:cNvSpPr>
          <p:nvPr>
            <p:ph type="ctrTitle"/>
          </p:nvPr>
        </p:nvSpPr>
        <p:spPr>
          <a:xfrm>
            <a:off x="1751012" y="1874825"/>
            <a:ext cx="8689976" cy="2509213"/>
          </a:xfrm>
        </p:spPr>
        <p:txBody>
          <a:bodyPr>
            <a:normAutofit/>
          </a:bodyPr>
          <a:lstStyle/>
          <a:p>
            <a:r>
              <a:rPr lang="zh-TW" altLang="en-US" sz="7200" spc="-10" dirty="0">
                <a:latin typeface="楷体" panose="02010609060101010101" pitchFamily="49" charset="-122"/>
                <a:ea typeface="楷体" panose="02010609060101010101" pitchFamily="49" charset="-122"/>
              </a:rPr>
              <a:t>在資料庫之前，電腦如何儲存數據？</a:t>
            </a:r>
            <a:endParaRPr lang="zh-CN" altLang="en-US" sz="72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1417935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A19867-4CB3-AD72-A420-6BCFD399CD1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9B85D3FE-2213-07C2-5DBF-90E954862F8C}"/>
              </a:ext>
            </a:extLst>
          </p:cNvPr>
          <p:cNvSpPr>
            <a:spLocks noGrp="1"/>
          </p:cNvSpPr>
          <p:nvPr>
            <p:ph sz="quarter" idx="13"/>
          </p:nvPr>
        </p:nvSpPr>
        <p:spPr/>
        <p:txBody>
          <a:bodyPr/>
          <a:lstStyle/>
          <a:p>
            <a:endParaRPr lang="zh-CN" altLang="en-US" dirty="0"/>
          </a:p>
        </p:txBody>
      </p:sp>
      <p:pic>
        <p:nvPicPr>
          <p:cNvPr id="8" name="图片 7">
            <a:extLst>
              <a:ext uri="{FF2B5EF4-FFF2-40B4-BE49-F238E27FC236}">
                <a16:creationId xmlns:a16="http://schemas.microsoft.com/office/drawing/2014/main" id="{C8CB871B-313B-AB2F-B880-03A8078BE37D}"/>
              </a:ext>
            </a:extLst>
          </p:cNvPr>
          <p:cNvPicPr>
            <a:picLocks noChangeAspect="1"/>
          </p:cNvPicPr>
          <p:nvPr/>
        </p:nvPicPr>
        <p:blipFill>
          <a:blip r:embed="rId2"/>
          <a:stretch>
            <a:fillRect/>
          </a:stretch>
        </p:blipFill>
        <p:spPr>
          <a:xfrm>
            <a:off x="0" y="548235"/>
            <a:ext cx="12192000" cy="6309766"/>
          </a:xfrm>
          <a:prstGeom prst="rect">
            <a:avLst/>
          </a:prstGeom>
        </p:spPr>
      </p:pic>
    </p:spTree>
    <p:extLst>
      <p:ext uri="{BB962C8B-B14F-4D97-AF65-F5344CB8AC3E}">
        <p14:creationId xmlns:p14="http://schemas.microsoft.com/office/powerpoint/2010/main" val="4160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A19867-4CB3-AD72-A420-6BCFD399CD1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9B85D3FE-2213-07C2-5DBF-90E954862F8C}"/>
              </a:ext>
            </a:extLst>
          </p:cNvPr>
          <p:cNvSpPr>
            <a:spLocks noGrp="1"/>
          </p:cNvSpPr>
          <p:nvPr>
            <p:ph sz="quarter" idx="13"/>
          </p:nvPr>
        </p:nvSpPr>
        <p:spPr/>
        <p:txBody>
          <a:bodyPr/>
          <a:lstStyle/>
          <a:p>
            <a:endParaRPr lang="zh-CN" altLang="en-US" dirty="0"/>
          </a:p>
        </p:txBody>
      </p:sp>
      <p:pic>
        <p:nvPicPr>
          <p:cNvPr id="6" name="图片 5">
            <a:extLst>
              <a:ext uri="{FF2B5EF4-FFF2-40B4-BE49-F238E27FC236}">
                <a16:creationId xmlns:a16="http://schemas.microsoft.com/office/drawing/2014/main" id="{9A436D02-D81E-60D0-7F0C-BC9172129C88}"/>
              </a:ext>
            </a:extLst>
          </p:cNvPr>
          <p:cNvPicPr>
            <a:picLocks noChangeAspect="1"/>
          </p:cNvPicPr>
          <p:nvPr/>
        </p:nvPicPr>
        <p:blipFill>
          <a:blip r:embed="rId2"/>
          <a:stretch>
            <a:fillRect/>
          </a:stretch>
        </p:blipFill>
        <p:spPr>
          <a:xfrm>
            <a:off x="0" y="564879"/>
            <a:ext cx="12192000" cy="6293122"/>
          </a:xfrm>
          <a:prstGeom prst="rect">
            <a:avLst/>
          </a:prstGeom>
        </p:spPr>
      </p:pic>
    </p:spTree>
    <p:extLst>
      <p:ext uri="{BB962C8B-B14F-4D97-AF65-F5344CB8AC3E}">
        <p14:creationId xmlns:p14="http://schemas.microsoft.com/office/powerpoint/2010/main" val="27803815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A19867-4CB3-AD72-A420-6BCFD399CD1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9B85D3FE-2213-07C2-5DBF-90E954862F8C}"/>
              </a:ext>
            </a:extLst>
          </p:cNvPr>
          <p:cNvSpPr>
            <a:spLocks noGrp="1"/>
          </p:cNvSpPr>
          <p:nvPr>
            <p:ph sz="quarter" idx="13"/>
          </p:nvPr>
        </p:nvSpPr>
        <p:spPr/>
        <p:txBody>
          <a:bodyPr/>
          <a:lstStyle/>
          <a:p>
            <a:endParaRPr lang="zh-CN" altLang="en-US" dirty="0"/>
          </a:p>
        </p:txBody>
      </p:sp>
      <p:pic>
        <p:nvPicPr>
          <p:cNvPr id="5" name="图片 4">
            <a:extLst>
              <a:ext uri="{FF2B5EF4-FFF2-40B4-BE49-F238E27FC236}">
                <a16:creationId xmlns:a16="http://schemas.microsoft.com/office/drawing/2014/main" id="{39BA0E61-D9D8-50B9-21BA-4B326FCDEACD}"/>
              </a:ext>
            </a:extLst>
          </p:cNvPr>
          <p:cNvPicPr>
            <a:picLocks noChangeAspect="1"/>
          </p:cNvPicPr>
          <p:nvPr/>
        </p:nvPicPr>
        <p:blipFill>
          <a:blip r:embed="rId2"/>
          <a:stretch>
            <a:fillRect/>
          </a:stretch>
        </p:blipFill>
        <p:spPr>
          <a:xfrm>
            <a:off x="0" y="555022"/>
            <a:ext cx="12192000" cy="6302978"/>
          </a:xfrm>
          <a:prstGeom prst="rect">
            <a:avLst/>
          </a:prstGeom>
        </p:spPr>
      </p:pic>
    </p:spTree>
    <p:extLst>
      <p:ext uri="{BB962C8B-B14F-4D97-AF65-F5344CB8AC3E}">
        <p14:creationId xmlns:p14="http://schemas.microsoft.com/office/powerpoint/2010/main" val="35533867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A19867-4CB3-AD72-A420-6BCFD399CD1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9B85D3FE-2213-07C2-5DBF-90E954862F8C}"/>
              </a:ext>
            </a:extLst>
          </p:cNvPr>
          <p:cNvSpPr>
            <a:spLocks noGrp="1"/>
          </p:cNvSpPr>
          <p:nvPr>
            <p:ph sz="quarter" idx="13"/>
          </p:nvPr>
        </p:nvSpPr>
        <p:spPr/>
        <p:txBody>
          <a:bodyPr/>
          <a:lstStyle/>
          <a:p>
            <a:endParaRPr lang="zh-CN" altLang="en-US" dirty="0"/>
          </a:p>
        </p:txBody>
      </p:sp>
      <p:pic>
        <p:nvPicPr>
          <p:cNvPr id="6" name="图片 5">
            <a:extLst>
              <a:ext uri="{FF2B5EF4-FFF2-40B4-BE49-F238E27FC236}">
                <a16:creationId xmlns:a16="http://schemas.microsoft.com/office/drawing/2014/main" id="{C11CD0EF-9D56-1C61-7A6E-92276E88CD61}"/>
              </a:ext>
            </a:extLst>
          </p:cNvPr>
          <p:cNvPicPr>
            <a:picLocks noChangeAspect="1"/>
          </p:cNvPicPr>
          <p:nvPr/>
        </p:nvPicPr>
        <p:blipFill>
          <a:blip r:embed="rId2"/>
          <a:stretch>
            <a:fillRect/>
          </a:stretch>
        </p:blipFill>
        <p:spPr>
          <a:xfrm>
            <a:off x="0" y="570116"/>
            <a:ext cx="12192000" cy="6287884"/>
          </a:xfrm>
          <a:prstGeom prst="rect">
            <a:avLst/>
          </a:prstGeom>
        </p:spPr>
      </p:pic>
    </p:spTree>
    <p:extLst>
      <p:ext uri="{BB962C8B-B14F-4D97-AF65-F5344CB8AC3E}">
        <p14:creationId xmlns:p14="http://schemas.microsoft.com/office/powerpoint/2010/main" val="39459059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A19867-4CB3-AD72-A420-6BCFD399CD1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9B85D3FE-2213-07C2-5DBF-90E954862F8C}"/>
              </a:ext>
            </a:extLst>
          </p:cNvPr>
          <p:cNvSpPr>
            <a:spLocks noGrp="1"/>
          </p:cNvSpPr>
          <p:nvPr>
            <p:ph sz="quarter" idx="13"/>
          </p:nvPr>
        </p:nvSpPr>
        <p:spPr/>
        <p:txBody>
          <a:bodyPr/>
          <a:lstStyle/>
          <a:p>
            <a:endParaRPr lang="zh-CN" altLang="en-US" dirty="0"/>
          </a:p>
        </p:txBody>
      </p:sp>
      <p:pic>
        <p:nvPicPr>
          <p:cNvPr id="5" name="图片 4">
            <a:extLst>
              <a:ext uri="{FF2B5EF4-FFF2-40B4-BE49-F238E27FC236}">
                <a16:creationId xmlns:a16="http://schemas.microsoft.com/office/drawing/2014/main" id="{86094709-6615-7B20-B412-256B4FFBC666}"/>
              </a:ext>
            </a:extLst>
          </p:cNvPr>
          <p:cNvPicPr>
            <a:picLocks noChangeAspect="1"/>
          </p:cNvPicPr>
          <p:nvPr/>
        </p:nvPicPr>
        <p:blipFill>
          <a:blip r:embed="rId2"/>
          <a:stretch>
            <a:fillRect/>
          </a:stretch>
        </p:blipFill>
        <p:spPr>
          <a:xfrm>
            <a:off x="0" y="572652"/>
            <a:ext cx="12192000" cy="6285348"/>
          </a:xfrm>
          <a:prstGeom prst="rect">
            <a:avLst/>
          </a:prstGeom>
        </p:spPr>
      </p:pic>
    </p:spTree>
    <p:extLst>
      <p:ext uri="{BB962C8B-B14F-4D97-AF65-F5344CB8AC3E}">
        <p14:creationId xmlns:p14="http://schemas.microsoft.com/office/powerpoint/2010/main" val="32331483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AF099E-F0F3-2A02-4146-B0B97FC876E4}"/>
              </a:ext>
            </a:extLst>
          </p:cNvPr>
          <p:cNvSpPr>
            <a:spLocks noGrp="1"/>
          </p:cNvSpPr>
          <p:nvPr>
            <p:ph type="ctrTitle"/>
          </p:nvPr>
        </p:nvSpPr>
        <p:spPr>
          <a:xfrm>
            <a:off x="2428240" y="1615745"/>
            <a:ext cx="8204200" cy="2509213"/>
          </a:xfrm>
        </p:spPr>
        <p:txBody>
          <a:bodyPr>
            <a:normAutofit/>
          </a:bodyPr>
          <a:lstStyle/>
          <a:p>
            <a:pPr algn="l"/>
            <a:r>
              <a:rPr lang="zh-TW" altLang="en-US" sz="7200" spc="-10" dirty="0">
                <a:latin typeface="楷体" panose="02010609060101010101" pitchFamily="49" charset="-122"/>
                <a:ea typeface="楷体" panose="02010609060101010101" pitchFamily="49" charset="-122"/>
              </a:rPr>
              <a:t>演示</a:t>
            </a:r>
            <a:r>
              <a:rPr lang="en-US" altLang="zh-TW" sz="7200" spc="-10" dirty="0">
                <a:latin typeface="楷体" panose="02010609060101010101" pitchFamily="49" charset="-122"/>
                <a:ea typeface="楷体" panose="02010609060101010101" pitchFamily="49" charset="-122"/>
              </a:rPr>
              <a:t>-</a:t>
            </a:r>
            <a:r>
              <a:rPr lang="zh-TW" altLang="en-US" sz="7200" spc="-10" dirty="0">
                <a:latin typeface="楷体" panose="02010609060101010101" pitchFamily="49" charset="-122"/>
                <a:ea typeface="楷体" panose="02010609060101010101" pitchFamily="49" charset="-122"/>
              </a:rPr>
              <a:t>向量資料庫</a:t>
            </a:r>
            <a:br>
              <a:rPr lang="en-US" altLang="zh-TW" sz="3600" spc="-10" dirty="0">
                <a:latin typeface="楷体" panose="02010609060101010101" pitchFamily="49" charset="-122"/>
                <a:ea typeface="楷体" panose="02010609060101010101" pitchFamily="49" charset="-122"/>
              </a:rPr>
            </a:br>
            <a:r>
              <a:rPr lang="en-US" altLang="zh-TW" sz="3600" spc="-10" dirty="0">
                <a:latin typeface="楷体" panose="02010609060101010101" pitchFamily="49" charset="-122"/>
                <a:ea typeface="楷体" panose="02010609060101010101" pitchFamily="49" charset="-122"/>
              </a:rPr>
              <a:t>- </a:t>
            </a:r>
            <a:r>
              <a:rPr lang="zh-CN" altLang="en-US" sz="3600" spc="-10" dirty="0">
                <a:latin typeface="楷体" panose="02010609060101010101" pitchFamily="49" charset="-122"/>
                <a:ea typeface="楷体" panose="02010609060101010101" pitchFamily="49" charset="-122"/>
              </a:rPr>
              <a:t>使用 </a:t>
            </a:r>
            <a:r>
              <a:rPr lang="en-US" altLang="zh-TW" sz="3600" spc="-10" dirty="0" err="1">
                <a:latin typeface="楷体" panose="02010609060101010101" pitchFamily="49" charset="-122"/>
                <a:ea typeface="楷体" panose="02010609060101010101" pitchFamily="49" charset="-122"/>
              </a:rPr>
              <a:t>Weaviate</a:t>
            </a:r>
            <a:r>
              <a:rPr lang="en-US" altLang="zh-TW" sz="3600" spc="-10" dirty="0">
                <a:latin typeface="楷体" panose="02010609060101010101" pitchFamily="49" charset="-122"/>
                <a:ea typeface="楷体" panose="02010609060101010101" pitchFamily="49" charset="-122"/>
              </a:rPr>
              <a:t> </a:t>
            </a:r>
            <a:r>
              <a:rPr lang="zh-CN" altLang="en-US" sz="3600" spc="-10" dirty="0">
                <a:latin typeface="楷体" panose="02010609060101010101" pitchFamily="49" charset="-122"/>
                <a:ea typeface="楷体" panose="02010609060101010101" pitchFamily="49" charset="-122"/>
              </a:rPr>
              <a:t>做</a:t>
            </a:r>
            <a:r>
              <a:rPr lang="en-US" altLang="zh-TW" sz="3600" spc="-10" dirty="0">
                <a:latin typeface="楷体" panose="02010609060101010101" pitchFamily="49" charset="-122"/>
                <a:ea typeface="楷体" panose="02010609060101010101" pitchFamily="49" charset="-122"/>
              </a:rPr>
              <a:t>Top1</a:t>
            </a:r>
            <a:r>
              <a:rPr lang="zh-CN" altLang="en-US" sz="3600" spc="-10" dirty="0">
                <a:latin typeface="楷体" panose="02010609060101010101" pitchFamily="49" charset="-122"/>
                <a:ea typeface="楷体" panose="02010609060101010101" pitchFamily="49" charset="-122"/>
              </a:rPr>
              <a:t>向量查詢</a:t>
            </a:r>
            <a:endParaRPr lang="zh-CN" altLang="en-US" sz="36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1318095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AF099E-F0F3-2A02-4146-B0B97FC876E4}"/>
              </a:ext>
            </a:extLst>
          </p:cNvPr>
          <p:cNvSpPr>
            <a:spLocks noGrp="1"/>
          </p:cNvSpPr>
          <p:nvPr>
            <p:ph type="ctrTitle"/>
          </p:nvPr>
        </p:nvSpPr>
        <p:spPr>
          <a:xfrm>
            <a:off x="2667000" y="2407920"/>
            <a:ext cx="6858000" cy="1341118"/>
          </a:xfrm>
        </p:spPr>
        <p:txBody>
          <a:bodyPr>
            <a:normAutofit/>
          </a:bodyPr>
          <a:lstStyle/>
          <a:p>
            <a:r>
              <a:rPr lang="en-US" altLang="zh-TW" sz="7200" spc="-10" dirty="0">
                <a:latin typeface="楷体" panose="02010609060101010101" pitchFamily="49" charset="-122"/>
                <a:ea typeface="楷体" panose="02010609060101010101" pitchFamily="49" charset="-122"/>
              </a:rPr>
              <a:t>Contact me</a:t>
            </a:r>
            <a:endParaRPr lang="zh-CN" altLang="en-US" sz="56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750265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AF099E-F0F3-2A02-4146-B0B97FC876E4}"/>
              </a:ext>
            </a:extLst>
          </p:cNvPr>
          <p:cNvSpPr>
            <a:spLocks noGrp="1"/>
          </p:cNvSpPr>
          <p:nvPr>
            <p:ph type="ctrTitle"/>
          </p:nvPr>
        </p:nvSpPr>
        <p:spPr>
          <a:xfrm>
            <a:off x="2667000" y="2407920"/>
            <a:ext cx="6858000" cy="1341118"/>
          </a:xfrm>
        </p:spPr>
        <p:txBody>
          <a:bodyPr>
            <a:normAutofit/>
          </a:bodyPr>
          <a:lstStyle/>
          <a:p>
            <a:r>
              <a:rPr lang="en-US" altLang="zh-TW" sz="4000" spc="-10" dirty="0">
                <a:latin typeface="楷体" panose="02010609060101010101" pitchFamily="49" charset="-122"/>
                <a:ea typeface="楷体" panose="02010609060101010101" pitchFamily="49" charset="-122"/>
              </a:rPr>
              <a:t>Instagram: </a:t>
            </a:r>
            <a:r>
              <a:rPr lang="en-US" altLang="zh-TW" sz="4000" spc="-10" dirty="0">
                <a:solidFill>
                  <a:schemeClr val="bg2">
                    <a:lumMod val="50000"/>
                  </a:schemeClr>
                </a:solidFill>
                <a:latin typeface="楷体" panose="02010609060101010101" pitchFamily="49" charset="-122"/>
                <a:ea typeface="楷体" panose="02010609060101010101" pitchFamily="49" charset="-122"/>
                <a:hlinkClick r:id="rId2">
                  <a:extLst>
                    <a:ext uri="{A12FA001-AC4F-418D-AE19-62706E023703}">
                      <ahyp:hlinkClr xmlns:ahyp="http://schemas.microsoft.com/office/drawing/2018/hyperlinkcolor" val="tx"/>
                    </a:ext>
                  </a:extLst>
                </a:hlinkClick>
              </a:rPr>
              <a:t>justin.hsu.99</a:t>
            </a:r>
            <a:br>
              <a:rPr lang="en-US" altLang="zh-TW" sz="4000" spc="-10" dirty="0">
                <a:latin typeface="楷体" panose="02010609060101010101" pitchFamily="49" charset="-122"/>
                <a:ea typeface="楷体" panose="02010609060101010101" pitchFamily="49" charset="-122"/>
              </a:rPr>
            </a:br>
            <a:r>
              <a:rPr lang="en-US" altLang="zh-TW" sz="4000" spc="-10" dirty="0">
                <a:solidFill>
                  <a:schemeClr val="bg2">
                    <a:lumMod val="50000"/>
                  </a:schemeClr>
                </a:solidFill>
                <a:latin typeface="楷体" panose="02010609060101010101" pitchFamily="49" charset="-122"/>
                <a:ea typeface="楷体" panose="02010609060101010101" pitchFamily="49" charset="-122"/>
                <a:hlinkClick r:id="rId3">
                  <a:extLst>
                    <a:ext uri="{A12FA001-AC4F-418D-AE19-62706E023703}">
                      <ahyp:hlinkClr xmlns:ahyp="http://schemas.microsoft.com/office/drawing/2018/hyperlinkcolor" val="tx"/>
                    </a:ext>
                  </a:extLst>
                </a:hlinkClick>
              </a:rPr>
              <a:t>Justin.hsu.1019@gmail.com</a:t>
            </a:r>
            <a:endParaRPr lang="en-US" altLang="zh-TW" sz="4000" spc="-10" dirty="0">
              <a:solidFill>
                <a:schemeClr val="bg2">
                  <a:lumMod val="50000"/>
                </a:schemeClr>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006985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E31E4C-A8EE-558F-5F01-D70897400045}"/>
              </a:ext>
            </a:extLst>
          </p:cNvPr>
          <p:cNvSpPr>
            <a:spLocks noGrp="1"/>
          </p:cNvSpPr>
          <p:nvPr>
            <p:ph type="title"/>
          </p:nvPr>
        </p:nvSpPr>
        <p:spPr>
          <a:xfrm>
            <a:off x="913773" y="135917"/>
            <a:ext cx="10364451" cy="1596177"/>
          </a:xfrm>
        </p:spPr>
        <p:txBody>
          <a:bodyPr>
            <a:normAutofit/>
          </a:bodyPr>
          <a:lstStyle/>
          <a:p>
            <a:r>
              <a:rPr lang="zh-TW" altLang="en-US" sz="4800" dirty="0">
                <a:latin typeface="楷体" panose="02010609060101010101" pitchFamily="49" charset="-122"/>
                <a:ea typeface="楷体" panose="02010609060101010101" pitchFamily="49" charset="-122"/>
              </a:rPr>
              <a:t>資料庫的歷史背景</a:t>
            </a:r>
          </a:p>
        </p:txBody>
      </p:sp>
      <p:sp>
        <p:nvSpPr>
          <p:cNvPr id="3" name="内容占位符 2">
            <a:extLst>
              <a:ext uri="{FF2B5EF4-FFF2-40B4-BE49-F238E27FC236}">
                <a16:creationId xmlns:a16="http://schemas.microsoft.com/office/drawing/2014/main" id="{DBD95B9B-E694-367F-821A-1591E3BD7F52}"/>
              </a:ext>
            </a:extLst>
          </p:cNvPr>
          <p:cNvSpPr>
            <a:spLocks noGrp="1"/>
          </p:cNvSpPr>
          <p:nvPr>
            <p:ph sz="quarter" idx="13"/>
          </p:nvPr>
        </p:nvSpPr>
        <p:spPr>
          <a:xfrm>
            <a:off x="1172229" y="1310454"/>
            <a:ext cx="10363826" cy="721360"/>
          </a:xfrm>
        </p:spPr>
        <p:txBody>
          <a:bodyPr>
            <a:normAutofit/>
          </a:bodyPr>
          <a:lstStyle/>
          <a:p>
            <a:r>
              <a:rPr lang="zh-TW" altLang="en-US" sz="2400" dirty="0">
                <a:latin typeface="楷体" panose="02010609060101010101" pitchFamily="49" charset="-122"/>
                <a:ea typeface="楷体" panose="02010609060101010101" pitchFamily="49" charset="-122"/>
              </a:rPr>
              <a:t>人工處理階段</a:t>
            </a:r>
            <a:endParaRPr lang="zh-CN" altLang="en-US" dirty="0"/>
          </a:p>
        </p:txBody>
      </p:sp>
      <p:sp>
        <p:nvSpPr>
          <p:cNvPr id="5" name="内容占位符 2">
            <a:extLst>
              <a:ext uri="{FF2B5EF4-FFF2-40B4-BE49-F238E27FC236}">
                <a16:creationId xmlns:a16="http://schemas.microsoft.com/office/drawing/2014/main" id="{67964B47-4622-1AB5-6A01-23A362ED4D28}"/>
              </a:ext>
            </a:extLst>
          </p:cNvPr>
          <p:cNvSpPr txBox="1">
            <a:spLocks/>
          </p:cNvSpPr>
          <p:nvPr/>
        </p:nvSpPr>
        <p:spPr>
          <a:xfrm>
            <a:off x="2402546" y="2545951"/>
            <a:ext cx="7994632" cy="72136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US" altLang="zh-TW" sz="2800" spc="-10" dirty="0">
                <a:latin typeface="Consolas"/>
              </a:rPr>
              <a:t>1. </a:t>
            </a:r>
            <a:r>
              <a:rPr lang="zh-TW" altLang="en-US" sz="2800" spc="-10" dirty="0">
                <a:latin typeface="Consolas"/>
              </a:rPr>
              <a:t>數據不保存，不共享</a:t>
            </a:r>
          </a:p>
          <a:p>
            <a:r>
              <a:rPr lang="en-US" altLang="zh-TW" sz="2800" spc="-10" dirty="0">
                <a:latin typeface="Consolas"/>
              </a:rPr>
              <a:t>2. </a:t>
            </a:r>
            <a:r>
              <a:rPr lang="zh-TW" altLang="en-US" sz="2800" spc="-10" dirty="0">
                <a:latin typeface="Consolas"/>
              </a:rPr>
              <a:t>數據需要由應用程式自己管理</a:t>
            </a:r>
          </a:p>
          <a:p>
            <a:r>
              <a:rPr lang="en-US" altLang="zh-TW" sz="2800" spc="-10" dirty="0">
                <a:latin typeface="Consolas"/>
              </a:rPr>
              <a:t>3. </a:t>
            </a:r>
            <a:r>
              <a:rPr lang="zh-TW" altLang="en-US" sz="2800" spc="-10" dirty="0">
                <a:latin typeface="Consolas"/>
              </a:rPr>
              <a:t>數據不具有獨立性，變化後需修改應用程式</a:t>
            </a:r>
          </a:p>
        </p:txBody>
      </p:sp>
    </p:spTree>
    <p:extLst>
      <p:ext uri="{BB962C8B-B14F-4D97-AF65-F5344CB8AC3E}">
        <p14:creationId xmlns:p14="http://schemas.microsoft.com/office/powerpoint/2010/main" val="2059852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E31E4C-A8EE-558F-5F01-D70897400045}"/>
              </a:ext>
            </a:extLst>
          </p:cNvPr>
          <p:cNvSpPr>
            <a:spLocks noGrp="1"/>
          </p:cNvSpPr>
          <p:nvPr>
            <p:ph type="title"/>
          </p:nvPr>
        </p:nvSpPr>
        <p:spPr>
          <a:xfrm>
            <a:off x="913773" y="135917"/>
            <a:ext cx="10364451" cy="1596177"/>
          </a:xfrm>
        </p:spPr>
        <p:txBody>
          <a:bodyPr>
            <a:normAutofit/>
          </a:bodyPr>
          <a:lstStyle/>
          <a:p>
            <a:r>
              <a:rPr lang="zh-TW" altLang="en-US" sz="4800" dirty="0">
                <a:latin typeface="楷体" panose="02010609060101010101" pitchFamily="49" charset="-122"/>
                <a:ea typeface="楷体" panose="02010609060101010101" pitchFamily="49" charset="-122"/>
              </a:rPr>
              <a:t>資料庫的歷史背景</a:t>
            </a:r>
          </a:p>
        </p:txBody>
      </p:sp>
      <p:sp>
        <p:nvSpPr>
          <p:cNvPr id="3" name="内容占位符 2">
            <a:extLst>
              <a:ext uri="{FF2B5EF4-FFF2-40B4-BE49-F238E27FC236}">
                <a16:creationId xmlns:a16="http://schemas.microsoft.com/office/drawing/2014/main" id="{DBD95B9B-E694-367F-821A-1591E3BD7F52}"/>
              </a:ext>
            </a:extLst>
          </p:cNvPr>
          <p:cNvSpPr>
            <a:spLocks noGrp="1"/>
          </p:cNvSpPr>
          <p:nvPr>
            <p:ph sz="quarter" idx="13"/>
          </p:nvPr>
        </p:nvSpPr>
        <p:spPr>
          <a:xfrm>
            <a:off x="1172229" y="1310454"/>
            <a:ext cx="10363826" cy="721360"/>
          </a:xfrm>
        </p:spPr>
        <p:txBody>
          <a:bodyPr>
            <a:normAutofit/>
          </a:bodyPr>
          <a:lstStyle/>
          <a:p>
            <a:r>
              <a:rPr lang="zh-TW" altLang="en-US" sz="2400" dirty="0">
                <a:latin typeface="楷体" panose="02010609060101010101" pitchFamily="49" charset="-122"/>
                <a:ea typeface="楷体" panose="02010609060101010101" pitchFamily="49" charset="-122"/>
              </a:rPr>
              <a:t>平面文件系統</a:t>
            </a:r>
            <a:endParaRPr lang="zh-CN" altLang="en-US" dirty="0"/>
          </a:p>
        </p:txBody>
      </p:sp>
      <p:sp>
        <p:nvSpPr>
          <p:cNvPr id="5" name="内容占位符 2">
            <a:extLst>
              <a:ext uri="{FF2B5EF4-FFF2-40B4-BE49-F238E27FC236}">
                <a16:creationId xmlns:a16="http://schemas.microsoft.com/office/drawing/2014/main" id="{67964B47-4622-1AB5-6A01-23A362ED4D28}"/>
              </a:ext>
            </a:extLst>
          </p:cNvPr>
          <p:cNvSpPr txBox="1">
            <a:spLocks/>
          </p:cNvSpPr>
          <p:nvPr/>
        </p:nvSpPr>
        <p:spPr>
          <a:xfrm>
            <a:off x="2402546" y="2545951"/>
            <a:ext cx="7994632" cy="72136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US" altLang="zh-TW" sz="2800" spc="-10" dirty="0">
                <a:latin typeface="Consolas"/>
              </a:rPr>
              <a:t>1. </a:t>
            </a:r>
            <a:r>
              <a:rPr lang="zh-TW" altLang="en-US" sz="2800" spc="-10" dirty="0">
                <a:latin typeface="Consolas"/>
              </a:rPr>
              <a:t>數據可以長期保存，由文件系統進行管理</a:t>
            </a:r>
          </a:p>
          <a:p>
            <a:r>
              <a:rPr lang="en-US" altLang="zh-TW" sz="2800" spc="-10" dirty="0">
                <a:latin typeface="Consolas"/>
              </a:rPr>
              <a:t>2. </a:t>
            </a:r>
            <a:r>
              <a:rPr lang="zh-TW" altLang="en-US" sz="2800" spc="-10" dirty="0">
                <a:latin typeface="Consolas"/>
              </a:rPr>
              <a:t>程式與數據有一定的獨立性，但共享性差</a:t>
            </a:r>
          </a:p>
          <a:p>
            <a:r>
              <a:rPr lang="en-US" altLang="zh-TW" sz="2800" spc="-10" dirty="0">
                <a:latin typeface="Consolas"/>
              </a:rPr>
              <a:t>3. </a:t>
            </a:r>
            <a:r>
              <a:rPr lang="zh-TW" altLang="en-US" sz="2800" spc="-10" dirty="0">
                <a:latin typeface="Consolas"/>
              </a:rPr>
              <a:t>數據獨立性低，冗餘度較大</a:t>
            </a:r>
          </a:p>
        </p:txBody>
      </p:sp>
    </p:spTree>
    <p:extLst>
      <p:ext uri="{BB962C8B-B14F-4D97-AF65-F5344CB8AC3E}">
        <p14:creationId xmlns:p14="http://schemas.microsoft.com/office/powerpoint/2010/main" val="667246633"/>
      </p:ext>
    </p:extLst>
  </p:cSld>
  <p:clrMapOvr>
    <a:masterClrMapping/>
  </p:clrMapOvr>
</p:sld>
</file>

<file path=ppt/theme/theme1.xml><?xml version="1.0" encoding="utf-8"?>
<a:theme xmlns:a="http://schemas.openxmlformats.org/drawingml/2006/main" name="水滴">
  <a:themeElements>
    <a:clrScheme name="水滴">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水滴">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水滴">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TM04033925[[fn=水滴]]</Template>
  <TotalTime>729</TotalTime>
  <Words>1721</Words>
  <Application>Microsoft Office PowerPoint</Application>
  <PresentationFormat>宽屏</PresentationFormat>
  <Paragraphs>159</Paragraphs>
  <Slides>77</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77</vt:i4>
      </vt:variant>
    </vt:vector>
  </HeadingPairs>
  <TitlesOfParts>
    <vt:vector size="82" baseType="lpstr">
      <vt:lpstr>楷体</vt:lpstr>
      <vt:lpstr>Arial</vt:lpstr>
      <vt:lpstr>Consolas</vt:lpstr>
      <vt:lpstr>Tw Cen MT</vt:lpstr>
      <vt:lpstr>水滴</vt:lpstr>
      <vt:lpstr>資料庫</vt:lpstr>
      <vt:lpstr>今日實作 Code</vt:lpstr>
      <vt:lpstr>一段小故事</vt:lpstr>
      <vt:lpstr>什麼是資料庫？</vt:lpstr>
      <vt:lpstr>PowerPoint 演示文稿</vt:lpstr>
      <vt:lpstr>資料庫的基本概念</vt:lpstr>
      <vt:lpstr>在資料庫之前，電腦如何儲存數據？</vt:lpstr>
      <vt:lpstr>資料庫的歷史背景</vt:lpstr>
      <vt:lpstr>資料庫的歷史背景</vt:lpstr>
      <vt:lpstr>資料庫的歷史背景</vt:lpstr>
      <vt:lpstr>什麼是資料庫管理系統？</vt:lpstr>
      <vt:lpstr>資料庫管理系統 (DBMS)</vt:lpstr>
      <vt:lpstr>幾個常見的DBMS</vt:lpstr>
      <vt:lpstr>幾個常見的DBMS</vt:lpstr>
      <vt:lpstr>幾個常見的DBMS</vt:lpstr>
      <vt:lpstr>幾個常見的DBMS</vt:lpstr>
      <vt:lpstr>幾個常見的DBMS</vt:lpstr>
      <vt:lpstr>SQL 語言深入</vt:lpstr>
      <vt:lpstr>MySQL 安裝</vt:lpstr>
      <vt:lpstr>今日主題</vt:lpstr>
      <vt:lpstr>學生資料管理系統</vt:lpstr>
      <vt:lpstr>資料庫結構</vt:lpstr>
      <vt:lpstr>CREATE 和 ALTER 語句</vt:lpstr>
      <vt:lpstr>CREATE 和 ALTER 語句</vt:lpstr>
      <vt:lpstr>CREATE 和 ALTER 語句</vt:lpstr>
      <vt:lpstr>資料操作語句</vt:lpstr>
      <vt:lpstr>資料操作語句</vt:lpstr>
      <vt:lpstr>基本查詢語句</vt:lpstr>
      <vt:lpstr>SELECT 語句的基本結構</vt:lpstr>
      <vt:lpstr>SELECT 語句的基本結構</vt:lpstr>
      <vt:lpstr>WHERE 子句</vt:lpstr>
      <vt:lpstr>WHERE 子句</vt:lpstr>
      <vt:lpstr>排序和分組</vt:lpstr>
      <vt:lpstr>排序和分組</vt:lpstr>
      <vt:lpstr>排序和分組</vt:lpstr>
      <vt:lpstr>排序和分組</vt:lpstr>
      <vt:lpstr>排序和分組</vt:lpstr>
      <vt:lpstr>排序和分組</vt:lpstr>
      <vt:lpstr>排序和分組</vt:lpstr>
      <vt:lpstr>排序和分組</vt:lpstr>
      <vt:lpstr>進階查詢技巧</vt:lpstr>
      <vt:lpstr>聯接 (JOIN) 的概念</vt:lpstr>
      <vt:lpstr>PowerPoint 演示文稿</vt:lpstr>
      <vt:lpstr>聯接 (JOIN) 的概念</vt:lpstr>
      <vt:lpstr>子查詢的使用</vt:lpstr>
      <vt:lpstr>子查詢的使用</vt:lpstr>
      <vt:lpstr>視圖 (VIEW) 的概念和用途</vt:lpstr>
      <vt:lpstr>視圖 (VIEW) 的概念和用途</vt:lpstr>
      <vt:lpstr>視圖 (VIEW) 的概念和用途</vt:lpstr>
      <vt:lpstr>資料庫的安全威脅</vt:lpstr>
      <vt:lpstr>資料庫的安全威脅</vt:lpstr>
      <vt:lpstr>資料庫的安全威脅</vt:lpstr>
      <vt:lpstr>還有哪些資料庫？</vt:lpstr>
      <vt:lpstr>分散式資料庫</vt:lpstr>
      <vt:lpstr>分散式資料庫的概念和優勢</vt:lpstr>
      <vt:lpstr>分散式查詢的挑戰</vt:lpstr>
      <vt:lpstr>NoSQL 資料庫介紹</vt:lpstr>
      <vt:lpstr>NoSQL 與關聯式資料庫的區別</vt:lpstr>
      <vt:lpstr>常見的 NoSQL 資料庫 MongoDB、Redis</vt:lpstr>
      <vt:lpstr>向量資料庫介紹 </vt:lpstr>
      <vt:lpstr>AI浪潮</vt:lpstr>
      <vt:lpstr>向量資料庫的基本概念</vt:lpstr>
      <vt:lpstr>常見的向量資料庫工具</vt:lpstr>
      <vt:lpstr>向量資料庫的適用場景</vt:lpstr>
      <vt:lpstr>演示-向量資料庫 - 安裝 Weaviate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演示-向量資料庫 - 使用 Weaviate 做Top1向量查詢</vt:lpstr>
      <vt:lpstr>Contact me</vt:lpstr>
      <vt:lpstr>Instagram: justin.hsu.99 Justin.hsu.1019@gmail.com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資料庫</dc:title>
  <dc:creator>Justin Hsu</dc:creator>
  <cp:lastModifiedBy>Justin Hsu</cp:lastModifiedBy>
  <cp:revision>168</cp:revision>
  <dcterms:created xsi:type="dcterms:W3CDTF">2023-10-16T15:09:27Z</dcterms:created>
  <dcterms:modified xsi:type="dcterms:W3CDTF">2023-10-18T06:23:42Z</dcterms:modified>
</cp:coreProperties>
</file>